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82" r:id="rId2"/>
    <p:sldId id="259" r:id="rId3"/>
    <p:sldId id="261" r:id="rId4"/>
    <p:sldId id="284" r:id="rId5"/>
    <p:sldId id="286" r:id="rId6"/>
    <p:sldId id="262" r:id="rId7"/>
    <p:sldId id="263" r:id="rId8"/>
    <p:sldId id="265" r:id="rId9"/>
    <p:sldId id="266" r:id="rId10"/>
    <p:sldId id="269" r:id="rId11"/>
    <p:sldId id="28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660B408-B3CF-4A94-85FC-2B1E0A45F4A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8" autoAdjust="0"/>
    <p:restoredTop sz="94607" autoAdjust="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/>
    </p:cSldViewPr>
  </p:slideViewPr>
  <p:outlineViewPr>
    <p:cViewPr>
      <p:scale>
        <a:sx n="33" d="100"/>
        <a:sy n="33" d="100"/>
      </p:scale>
      <p:origin x="0" y="-2134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73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E24F2345-EC98-4DA1-BEDE-E955624755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C33E638-B8D4-466B-AD53-47551EDA16C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51EFA-6533-45C3-8394-23FFC04F750D}" type="datetimeFigureOut">
              <a:rPr lang="en-ZA" smtClean="0"/>
              <a:t>2019/03/31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2889FA8-6777-4B9D-A1A9-C7DBF5FEA9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04C72C3-43D9-4379-9293-03F53C8488E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E2DD4-2E30-4434-A427-2EC50491079F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4103731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0.svg>
</file>

<file path=ppt/media/image21.png>
</file>

<file path=ppt/media/image22.png>
</file>

<file path=ppt/media/image22.svg>
</file>

<file path=ppt/media/image23.png>
</file>

<file path=ppt/media/image24.jpg>
</file>

<file path=ppt/media/image24.svg>
</file>

<file path=ppt/media/image25.png>
</file>

<file path=ppt/media/image26.png>
</file>

<file path=ppt/media/image26.svg>
</file>

<file path=ppt/media/image27.png>
</file>

<file path=ppt/media/image28.jpeg>
</file>

<file path=ppt/media/image29.jpeg>
</file>

<file path=ppt/media/image3.jpg>
</file>

<file path=ppt/media/image30.png>
</file>

<file path=ppt/media/image31.sv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B4C180-10CF-422C-B717-65F1B78C7EB7}" type="datetimeFigureOut">
              <a:rPr lang="en-ZA" smtClean="0"/>
              <a:t>2019/03/31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375C1-7C5C-42A2-80F2-05631BB3764E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572554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16977C32-6781-4E43-B083-CC319C1A2BE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786563"/>
          </a:xfrm>
          <a:solidFill>
            <a:schemeClr val="tx1">
              <a:lumMod val="75000"/>
              <a:lumOff val="25000"/>
            </a:schemeClr>
          </a:solidFill>
        </p:spPr>
        <p:txBody>
          <a:bodyPr rIns="1044000" anchor="ctr"/>
          <a:lstStyle>
            <a:lvl1pPr marL="0" indent="0" algn="r">
              <a:buNone/>
              <a:defRPr sz="11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Photo Here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DC433A2F-8949-4AAC-AE96-175254493AF4}"/>
              </a:ext>
            </a:extLst>
          </p:cNvPr>
          <p:cNvSpPr/>
          <p:nvPr userDrawn="1"/>
        </p:nvSpPr>
        <p:spPr>
          <a:xfrm>
            <a:off x="0" y="0"/>
            <a:ext cx="6336000" cy="678656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45B1DD-2DBA-49BF-BF09-5B70713A4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000" y="2377000"/>
            <a:ext cx="5472000" cy="2387600"/>
          </a:xfrm>
        </p:spPr>
        <p:txBody>
          <a:bodyPr anchor="b"/>
          <a:lstStyle>
            <a:lvl1pPr algn="l">
              <a:defRPr sz="4200" spc="-3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7A60831-AA5D-4359-AACC-37D7271F2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000" y="4962525"/>
            <a:ext cx="5472000" cy="12192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A8EA9D3-63E1-4170-B9FF-2F1AF08CCA45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6AE9C85-4EEF-40CA-AA18-4DC9F703F4FD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37700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xmlns="" id="{C4908609-0EC4-4718-AC46-A50BB2DA333E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1790100" y="2701131"/>
            <a:ext cx="4113900" cy="28281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xmlns="" id="{C61EBC7C-80CF-489F-86B3-5894908189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58100" y="2701131"/>
            <a:ext cx="4113900" cy="28281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xmlns="" id="{CF5069B8-93E6-456E-B02B-1FD5F3B8D72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93079" y="1728000"/>
            <a:ext cx="4122920" cy="735800"/>
          </a:xfrm>
          <a:noFill/>
        </p:spPr>
        <p:txBody>
          <a:bodyPr anchor="t"/>
          <a:lstStyle>
            <a:lvl1pPr marL="0" indent="0" algn="l">
              <a:buNone/>
              <a:defRPr sz="54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867F0EAC-0FF4-447C-8EE4-2B107165DF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655762" y="1722438"/>
            <a:ext cx="4104437" cy="735749"/>
          </a:xfrm>
        </p:spPr>
        <p:txBody>
          <a:bodyPr anchor="t"/>
          <a:lstStyle>
            <a:lvl1pPr marL="0" indent="0">
              <a:buNone/>
              <a:defRPr sz="54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en-ZA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xmlns="" id="{DED90C13-8D49-4652-B68A-A0B5084BB4D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75959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>
            <a:extLst>
              <a:ext uri="{FF2B5EF4-FFF2-40B4-BE49-F238E27FC236}">
                <a16:creationId xmlns:a16="http://schemas.microsoft.com/office/drawing/2014/main" xmlns="" id="{CF5069B8-93E6-456E-B02B-1FD5F3B8D72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0706" y="1593150"/>
            <a:ext cx="4348065" cy="4348065"/>
          </a:xfrm>
          <a:prstGeom prst="ellipse">
            <a:avLst/>
          </a:prstGeom>
          <a:solidFill>
            <a:schemeClr val="tx1">
              <a:alpha val="10000"/>
            </a:schemeClr>
          </a:solid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ZA" dirty="0"/>
              <a:t>Section Header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C15F42E2-EE95-4479-80E9-94A75E9D6E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39330" y="1767887"/>
            <a:ext cx="3998591" cy="3998591"/>
          </a:xfrm>
          <a:prstGeom prst="ellipse">
            <a:avLst/>
          </a:prstGeom>
          <a:solidFill>
            <a:schemeClr val="tx1">
              <a:alpha val="10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xmlns="" id="{4059823C-F505-4D2A-854E-5144BD58A76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238481" y="2207063"/>
            <a:ext cx="3120238" cy="3120238"/>
          </a:xfrm>
          <a:prstGeom prst="ellipse">
            <a:avLst/>
          </a:prstGeom>
          <a:solidFill>
            <a:schemeClr val="tx1">
              <a:alpha val="10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xmlns="" id="{B30FA196-A035-4908-BA51-B769293255A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58929" y="2205688"/>
            <a:ext cx="2811618" cy="1440000"/>
          </a:xfrm>
          <a:prstGeom prst="rect">
            <a:avLst/>
          </a:prstGeom>
          <a:noFill/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xmlns="" id="{38F1EEC3-A74E-4124-95F3-D8A27EA3DDF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32816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xmlns="" id="{744F95B1-3E5D-46C4-846F-01E3035D1A7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47101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xmlns="" id="{39CDA933-12B5-44CD-BD16-C9589DE755E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074738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xmlns="" id="{9751FCE0-5FA8-4E25-A4E7-8B2901F694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8625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xmlns="" id="{0D97BC04-5B6C-4CFD-8184-7637C9A8F8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08600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E7A8CB18-EF35-4644-9DDB-02D8B65EA55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971707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2436FA5D-088F-4BDE-ABD2-A640A8610900}"/>
              </a:ext>
            </a:extLst>
          </p:cNvPr>
          <p:cNvCxnSpPr/>
          <p:nvPr userDrawn="1"/>
        </p:nvCxnSpPr>
        <p:spPr>
          <a:xfrm>
            <a:off x="6096000" y="1319756"/>
            <a:ext cx="0" cy="461010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0C2BCB80-6997-4274-AAFE-65C2CCFFFD10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0" y="3624806"/>
            <a:ext cx="113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5">
            <a:extLst>
              <a:ext uri="{FF2B5EF4-FFF2-40B4-BE49-F238E27FC236}">
                <a16:creationId xmlns:a16="http://schemas.microsoft.com/office/drawing/2014/main" xmlns="" id="{9A1FC84B-8A06-4879-86ED-47E43AAC98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2000" y="951013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xmlns="" id="{4B975678-3DFA-4D26-9CF6-01294F725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6000" y="6046600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xmlns="" id="{8B55997C-0304-482F-A7C3-8E50C8ED55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3260393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xmlns="" id="{E26AB0A6-DA7A-4EA3-9528-68FDBA8BF35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92001" y="3260393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</p:spTree>
    <p:extLst>
      <p:ext uri="{BB962C8B-B14F-4D97-AF65-F5344CB8AC3E}">
        <p14:creationId xmlns:p14="http://schemas.microsoft.com/office/powerpoint/2010/main" val="9669204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E06229A-0702-4CD6-B5F1-0DC746CC4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0211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E51FED-0A73-4769-96A2-4C362E5D9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455B16D-31A1-4D28-ADC4-0BDEF4E07D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728000"/>
            <a:ext cx="54720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C4D4C6E-0D63-44CE-B0B4-BAA8F101E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0000" y="1728000"/>
            <a:ext cx="54720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3C0B96F-9D35-4001-9F9C-1A7004D61F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A1C915CA-DB91-4B68-8DB8-2745ADA585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500618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615908-D8D7-48AF-8B8F-21B88B87D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0B617A5-FA6C-44C9-ABCB-DCA5D4615E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210852"/>
            <a:ext cx="5472000" cy="38684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A122ACD-5C8B-4CDA-89C5-565C88865B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0000" y="2210852"/>
            <a:ext cx="5472000" cy="38684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xmlns="" id="{43614A35-31E3-40DA-85DD-07B2076907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B171800C-9F25-4694-879B-16A1F7BBAA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cxnSp>
        <p:nvCxnSpPr>
          <p:cNvPr id="12" name="Straight Connector 11" title="Divider Line">
            <a:extLst>
              <a:ext uri="{FF2B5EF4-FFF2-40B4-BE49-F238E27FC236}">
                <a16:creationId xmlns:a16="http://schemas.microsoft.com/office/drawing/2014/main" xmlns="" id="{03063CBE-E62B-44CB-9B45-D39B595FE2AF}"/>
              </a:ext>
            </a:extLst>
          </p:cNvPr>
          <p:cNvCxnSpPr>
            <a:cxnSpLocks/>
          </p:cNvCxnSpPr>
          <p:nvPr userDrawn="1"/>
        </p:nvCxnSpPr>
        <p:spPr>
          <a:xfrm>
            <a:off x="449349" y="2159999"/>
            <a:ext cx="42141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 title="Divider Line">
            <a:extLst>
              <a:ext uri="{FF2B5EF4-FFF2-40B4-BE49-F238E27FC236}">
                <a16:creationId xmlns:a16="http://schemas.microsoft.com/office/drawing/2014/main" xmlns="" id="{0EA58CA1-D7A1-4089-B687-193C35202523}"/>
              </a:ext>
            </a:extLst>
          </p:cNvPr>
          <p:cNvCxnSpPr>
            <a:cxnSpLocks/>
          </p:cNvCxnSpPr>
          <p:nvPr userDrawn="1"/>
        </p:nvCxnSpPr>
        <p:spPr>
          <a:xfrm>
            <a:off x="6312700" y="2159999"/>
            <a:ext cx="421410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>
            <a:extLst>
              <a:ext uri="{FF2B5EF4-FFF2-40B4-BE49-F238E27FC236}">
                <a16:creationId xmlns:a16="http://schemas.microsoft.com/office/drawing/2014/main" xmlns="" id="{A1844C96-F6D4-4E32-8A11-B1815109D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4025"/>
            <a:ext cx="5472000" cy="455122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xmlns="" id="{EA0BCCC6-F846-426B-B421-41B835224F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2700" y="1654025"/>
            <a:ext cx="5459300" cy="455122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530977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FF5B2679-5029-4692-A1C7-099E7A583624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1B5AA133-C824-4B4A-96F4-D48A58E222D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30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388A40C4-1887-4DBA-90FF-4CF89932DA57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7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728000"/>
            <a:ext cx="3600000" cy="720000"/>
          </a:xfrm>
          <a:solidFill>
            <a:schemeClr val="tx1">
              <a:lumMod val="75000"/>
              <a:lumOff val="25000"/>
            </a:schemeClr>
          </a:solidFill>
          <a:ln w="28575">
            <a:solidFill>
              <a:schemeClr val="accent1"/>
            </a:solidFill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1 Title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43CF4B74-3202-48D6-B573-AA3882B039F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2000" y="1728000"/>
            <a:ext cx="3600000" cy="720000"/>
          </a:xfrm>
          <a:solidFill>
            <a:schemeClr val="tx1">
              <a:lumMod val="75000"/>
              <a:lumOff val="25000"/>
            </a:schemeClr>
          </a:solidFill>
          <a:ln w="28575">
            <a:solidFill>
              <a:schemeClr val="accent2"/>
            </a:solidFill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2 Title</a:t>
            </a:r>
            <a:endParaRPr lang="en-ZA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0BA6D519-EE14-4D3E-B15F-70C4423A398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172000" y="1728000"/>
            <a:ext cx="3600000" cy="720000"/>
          </a:xfrm>
          <a:solidFill>
            <a:schemeClr val="tx1">
              <a:lumMod val="75000"/>
              <a:lumOff val="25000"/>
            </a:schemeClr>
          </a:solidFill>
          <a:ln w="28575">
            <a:solidFill>
              <a:schemeClr val="accent3"/>
            </a:solidFill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3 Title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xmlns="" id="{4DA29CFB-3C73-4618-B2D9-70E396D1EBA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015389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xmlns="" id="{91612B32-057C-422E-8B4A-7B464DE04A7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xmlns="" id="{B66BE87F-A588-41BE-A251-8940FFF7BDB0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10">
            <a:extLst>
              <a:ext uri="{FF2B5EF4-FFF2-40B4-BE49-F238E27FC236}">
                <a16:creationId xmlns:a16="http://schemas.microsoft.com/office/drawing/2014/main" xmlns="" id="{EE87B275-BCEB-48C5-BD58-39E2B9AB90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129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xmlns="" id="{75FEF587-0930-42DA-AF85-54F9A14870D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77B00876-F334-4F19-ACB9-5A52E300C62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xmlns="" id="{DC5160FB-C621-4014-AF15-7C31EBF9463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xmlns="" id="{3D37E5E1-DD5A-4C77-849F-40C0D2AE3F7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xmlns="" id="{8164CA25-5B7F-4EDD-8B42-0D567DED179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771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xmlns="" id="{15876039-3F56-4587-900E-4FCE60BCA50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xmlns="" id="{515FCEBD-9007-4B9D-AE69-7F8068A14B2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xmlns="" id="{8856F7F9-97EB-4612-BB5C-DDB9D90C9CD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xmlns="" id="{B0C577BC-AD44-4FF0-8F34-D7ABD44B100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xmlns="" id="{12E19F39-39CE-43A3-912F-3D8656DA5E7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xmlns="" id="{64F2C543-C785-4078-9811-96F28F1BF21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xmlns="" id="{022F0FFE-8538-47C2-9227-B4DE41186CE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xmlns="" id="{75D12B21-B498-4E00-B817-457BAED99A3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xmlns="" id="{A60F8F4D-F654-4555-BC21-7137D98E027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xmlns="" id="{0B633DEF-CDC6-4A75-A05B-0C875E2B8FF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xmlns="" id="{23A67F56-440C-4AE2-B52E-F6ECF3E31F8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xmlns="" id="{E8F5BF8F-8918-4E36-8AAF-45E994E46B2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xmlns="" id="{1A2F56E4-C780-42A2-BA54-B1EAB7CA219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xmlns="" id="{7405E86B-3690-4EBE-8353-7ABE76F1081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xmlns="" id="{DB54048B-A035-47F0-B54D-1B9676EE893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xmlns="" id="{12F6976C-DDBF-4808-9B45-2C78E0FC6AA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xmlns="" id="{66103D17-8EEC-45BF-B909-8F6DB8575A3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xmlns="" id="{57F6EB7B-A4AE-4147-A94B-9C2860A158F4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xmlns="" id="{95673032-36DB-4772-82D8-46E21D810A5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xmlns="" id="{CDE9935C-FEBD-421A-A63B-8A87A2D4A4D9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242C672-1222-4C21-9E3D-F365D9665E1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solidFill>
            <a:schemeClr val="bg1">
              <a:lumMod val="95000"/>
            </a:schemeClr>
          </a:solidFill>
        </p:spPr>
        <p:txBody>
          <a:bodyPr tIns="36000" anchor="t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xmlns="" id="{2F97A7E3-509A-417D-9818-EDDA3B539E4F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505005"/>
            <a:ext cx="1690417" cy="224670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291107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8977821B-617D-47E4-AAA2-FADADD15EBC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1799" y="2319681"/>
            <a:ext cx="1352367" cy="1352367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Insert or Drag and Drop Image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199551C8-D5B2-495A-97BB-0711CD8C6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74854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Name</a:t>
            </a:r>
            <a:endParaRPr lang="en-ZA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53739758-B746-428A-A18B-3989DA89A8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74854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Short Bio</a:t>
            </a:r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xmlns="" id="{B502D142-31B4-4BFF-A18F-9FB36E0F400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74854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ZA" dirty="0"/>
          </a:p>
        </p:txBody>
      </p:sp>
      <p:sp>
        <p:nvSpPr>
          <p:cNvPr id="41" name="Picture Placeholder 4">
            <a:extLst>
              <a:ext uri="{FF2B5EF4-FFF2-40B4-BE49-F238E27FC236}">
                <a16:creationId xmlns:a16="http://schemas.microsoft.com/office/drawing/2014/main" xmlns="" id="{ED382BE6-73A2-49C4-9284-7996310FE85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268028" y="2319681"/>
            <a:ext cx="1352367" cy="1352367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Insert or Drag and Drop Image Here</a:t>
            </a:r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xmlns="" id="{5E81FDE4-AA9D-42F8-BEAF-C710A81DC8A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811083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Name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xmlns="" id="{9D6585E1-D051-4611-811C-C8101B0D2F0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811083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Short Bio</a:t>
            </a:r>
            <a:endParaRPr lang="en-ZA" dirty="0"/>
          </a:p>
        </p:txBody>
      </p:sp>
      <p:sp>
        <p:nvSpPr>
          <p:cNvPr id="44" name="Text Placeholder 8">
            <a:extLst>
              <a:ext uri="{FF2B5EF4-FFF2-40B4-BE49-F238E27FC236}">
                <a16:creationId xmlns:a16="http://schemas.microsoft.com/office/drawing/2014/main" xmlns="" id="{6C195A32-24CC-4109-9C00-31757D0A0A3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11083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ZA" dirty="0"/>
          </a:p>
        </p:txBody>
      </p:sp>
      <p:sp>
        <p:nvSpPr>
          <p:cNvPr id="45" name="Picture Placeholder 4">
            <a:extLst>
              <a:ext uri="{FF2B5EF4-FFF2-40B4-BE49-F238E27FC236}">
                <a16:creationId xmlns:a16="http://schemas.microsoft.com/office/drawing/2014/main" xmlns="" id="{B318C64F-C963-4A3C-BB8F-999A7F7F5F8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112825" y="2319681"/>
            <a:ext cx="1352367" cy="1352367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Insert or Drag and Drop Image Here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xmlns="" id="{B8B9BC49-5937-4C0A-9AA6-7A7DA7F18CA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47313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Name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xmlns="" id="{8020B4D6-002F-4FA9-BF1D-FC56D9A06F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647313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Short Bio</a:t>
            </a:r>
            <a:endParaRPr lang="en-ZA" dirty="0"/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xmlns="" id="{93C1946C-7118-4BF3-8EE8-B0944465F49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647313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38949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xmlns="" id="{305CEEFA-58BB-4AFA-AD31-BEE38B013E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xmlns="" id="{BEEE40C3-341F-4063-8D33-B1328863FB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xmlns="" id="{D09CE291-B951-4300-9D67-154E4BB557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375703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xmlns="" id="{0D3A393C-4D8C-49BC-934D-B57BE1B2840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75703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53" name="Text Placeholder 8">
            <a:extLst>
              <a:ext uri="{FF2B5EF4-FFF2-40B4-BE49-F238E27FC236}">
                <a16:creationId xmlns:a16="http://schemas.microsoft.com/office/drawing/2014/main" xmlns="" id="{08906184-3520-4606-AF8B-59ECFFA6D7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19606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xmlns="" id="{8A64BEB9-7FB0-4DF9-BFE9-62016E83E89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19606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xmlns="" id="{4CCC1C98-37FD-4404-8383-72ED535FE57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63509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xmlns="" id="{B24BD1AE-AB0E-40FA-AEA8-8D687D84B56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63509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xmlns="" id="{CA2F0EA7-F3F7-443F-BA0D-4916B618C56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207412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xmlns="" id="{2BB6E6C3-1F6A-41B6-8EE0-6FDCBA34413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207412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B2738624-9DAA-4152-9A77-80BBB71AD5F1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31800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  <p:sp>
        <p:nvSpPr>
          <p:cNvPr id="59" name="Picture Placeholder 15">
            <a:extLst>
              <a:ext uri="{FF2B5EF4-FFF2-40B4-BE49-F238E27FC236}">
                <a16:creationId xmlns:a16="http://schemas.microsoft.com/office/drawing/2014/main" xmlns="" id="{522AE46C-0845-4BB0-9861-06071BCF56F6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375703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  <p:sp>
        <p:nvSpPr>
          <p:cNvPr id="60" name="Picture Placeholder 15">
            <a:extLst>
              <a:ext uri="{FF2B5EF4-FFF2-40B4-BE49-F238E27FC236}">
                <a16:creationId xmlns:a16="http://schemas.microsoft.com/office/drawing/2014/main" xmlns="" id="{D791A6AF-478F-443B-A785-F82A8DBA9F3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319606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  <p:sp>
        <p:nvSpPr>
          <p:cNvPr id="61" name="Picture Placeholder 15">
            <a:extLst>
              <a:ext uri="{FF2B5EF4-FFF2-40B4-BE49-F238E27FC236}">
                <a16:creationId xmlns:a16="http://schemas.microsoft.com/office/drawing/2014/main" xmlns="" id="{1A65AFE9-2875-44A5-BF13-6E8438892669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6263509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  <p:sp>
        <p:nvSpPr>
          <p:cNvPr id="62" name="Picture Placeholder 15">
            <a:extLst>
              <a:ext uri="{FF2B5EF4-FFF2-40B4-BE49-F238E27FC236}">
                <a16:creationId xmlns:a16="http://schemas.microsoft.com/office/drawing/2014/main" xmlns="" id="{069B9167-077F-4123-82C5-01EB62AFB3E6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8207412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xmlns="" id="{F9EF21D5-1862-4F5B-86BF-B76AF2A72B3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151313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xmlns="" id="{80EC8DA4-EC6B-4362-949F-968E973A545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0151313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3" name="Picture Placeholder 15">
            <a:extLst>
              <a:ext uri="{FF2B5EF4-FFF2-40B4-BE49-F238E27FC236}">
                <a16:creationId xmlns:a16="http://schemas.microsoft.com/office/drawing/2014/main" xmlns="" id="{FC64B5FD-0E87-4FAB-AFEA-D10DFED9F65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0151313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462051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9">
            <a:extLst>
              <a:ext uri="{FF2B5EF4-FFF2-40B4-BE49-F238E27FC236}">
                <a16:creationId xmlns:a16="http://schemas.microsoft.com/office/drawing/2014/main" xmlns="" id="{8BA39708-26C4-4C58-AAF1-7DDBAAFACC9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786563"/>
          </a:xfrm>
          <a:solidFill>
            <a:schemeClr val="tx1">
              <a:lumMod val="75000"/>
              <a:lumOff val="25000"/>
            </a:schemeClr>
          </a:solidFill>
        </p:spPr>
        <p:txBody>
          <a:bodyPr lIns="1044000" rIns="0" anchor="ctr"/>
          <a:lstStyle>
            <a:lvl1pPr marL="0" indent="0" algn="l">
              <a:buNone/>
              <a:defRPr sz="11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Photo Here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129FEC1A-545F-4D58-B291-028B7D695567}"/>
              </a:ext>
            </a:extLst>
          </p:cNvPr>
          <p:cNvSpPr/>
          <p:nvPr userDrawn="1"/>
        </p:nvSpPr>
        <p:spPr>
          <a:xfrm>
            <a:off x="6336000" y="0"/>
            <a:ext cx="3979575" cy="6786563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45B1DD-2DBA-49BF-BF09-5B70713A4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9896" y="2377000"/>
            <a:ext cx="3571782" cy="2387600"/>
          </a:xfrm>
        </p:spPr>
        <p:txBody>
          <a:bodyPr anchor="b"/>
          <a:lstStyle>
            <a:lvl1pPr algn="l">
              <a:defRPr sz="3600" spc="-3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7A60831-AA5D-4359-AACC-37D7271F2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9896" y="4962525"/>
            <a:ext cx="3571782" cy="12192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87B6BB1-24C3-48A6-913C-94F7EA8127A1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1C9CBFF-5639-480A-82C7-50DAD54E2E48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0012861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xmlns="" id="{91612B32-057C-422E-8B4A-7B464DE04A7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434267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592846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82A4E56-DEE9-4FB2-89FF-0F12DB08AD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A8525B7-4C8D-4482-98E3-A68789AAB0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602381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9">
            <a:extLst>
              <a:ext uri="{FF2B5EF4-FFF2-40B4-BE49-F238E27FC236}">
                <a16:creationId xmlns:a16="http://schemas.microsoft.com/office/drawing/2014/main" xmlns="" id="{FF978957-D101-43B4-A717-19B1820B4F1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786563"/>
          </a:xfrm>
          <a:solidFill>
            <a:schemeClr val="tx1">
              <a:lumMod val="75000"/>
              <a:lumOff val="25000"/>
            </a:schemeClr>
          </a:solidFill>
        </p:spPr>
        <p:txBody>
          <a:bodyPr lIns="1044000" rIns="0" anchor="ctr"/>
          <a:lstStyle>
            <a:lvl1pPr marL="0" indent="0" algn="l">
              <a:buNone/>
              <a:defRPr sz="11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Photo Here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4DD3616-4E40-4CE5-88C8-2AF6E47D2086}"/>
              </a:ext>
            </a:extLst>
          </p:cNvPr>
          <p:cNvSpPr/>
          <p:nvPr userDrawn="1"/>
        </p:nvSpPr>
        <p:spPr>
          <a:xfrm>
            <a:off x="6336000" y="0"/>
            <a:ext cx="3979575" cy="6786563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1EA3B184-0AF0-4DF5-B2BD-E6D1806BE1BF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B8FC9062-5711-4550-8470-F1324E804FFF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DC433A2F-8949-4AAC-AE96-175254493AF4}"/>
              </a:ext>
            </a:extLst>
          </p:cNvPr>
          <p:cNvSpPr/>
          <p:nvPr userDrawn="1"/>
        </p:nvSpPr>
        <p:spPr>
          <a:xfrm>
            <a:off x="6336000" y="0"/>
            <a:ext cx="3979575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45B1DD-2DBA-49BF-BF09-5B70713A4CD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39896" y="2377000"/>
            <a:ext cx="3571782" cy="2387600"/>
          </a:xfrm>
        </p:spPr>
        <p:txBody>
          <a:bodyPr anchor="b"/>
          <a:lstStyle>
            <a:lvl1pPr algn="l">
              <a:defRPr sz="5400" spc="-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7A60831-AA5D-4359-AACC-37D7271F2BF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05624" y="5057775"/>
            <a:ext cx="3206053" cy="24765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Full Name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9EABB85-2AAF-4939-BDF4-E3CF2F31B3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25" y="5400675"/>
            <a:ext cx="3206750" cy="24765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2000" dirty="0" smtClean="0"/>
            </a:lvl2pPr>
            <a:lvl3pPr>
              <a:defRPr lang="en-US" sz="1800" dirty="0" smtClean="0"/>
            </a:lvl3pPr>
            <a:lvl4pPr>
              <a:defRPr lang="en-US" sz="1600" dirty="0" smtClean="0"/>
            </a:lvl4pPr>
            <a:lvl5pPr>
              <a:defRPr lang="en-ZA" sz="1600" dirty="0"/>
            </a:lvl5pPr>
          </a:lstStyle>
          <a:p>
            <a:pPr marL="266700" lvl="0" indent="-266700"/>
            <a:r>
              <a:rPr lang="en-US" dirty="0"/>
              <a:t>Contact Number</a:t>
            </a:r>
            <a:endParaRPr lang="en-ZA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04E7DF27-55E9-4F17-91D3-29228A4020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05625" y="5751513"/>
            <a:ext cx="3206750" cy="24765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2000" smtClean="0"/>
            </a:lvl2pPr>
            <a:lvl3pPr>
              <a:defRPr lang="en-US" sz="1800" smtClean="0"/>
            </a:lvl3pPr>
            <a:lvl4pPr>
              <a:defRPr lang="en-US" sz="1600" smtClean="0"/>
            </a:lvl4pPr>
            <a:lvl5pPr>
              <a:defRPr lang="en-ZA" sz="1600"/>
            </a:lvl5pPr>
          </a:lstStyle>
          <a:p>
            <a:pPr marL="266700" lvl="0" indent="-266700"/>
            <a:r>
              <a:rPr lang="en-US" dirty="0"/>
              <a:t>Email or Social Media Handle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008153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Previe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of a cell phone&#10;&#10;Description generated with high confidence">
            <a:extLst>
              <a:ext uri="{FF2B5EF4-FFF2-40B4-BE49-F238E27FC236}">
                <a16:creationId xmlns:a16="http://schemas.microsoft.com/office/drawing/2014/main" xmlns="" id="{68055F11-596F-47BF-A832-A501EC346C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307" y="915497"/>
            <a:ext cx="4666142" cy="4684105"/>
          </a:xfrm>
          <a:prstGeom prst="rect">
            <a:avLst/>
          </a:prstGeom>
        </p:spPr>
      </p:pic>
      <p:pic>
        <p:nvPicPr>
          <p:cNvPr id="9" name="Picture 8" descr="Screen of a cell phone&#10;&#10;Description generated with high confidence">
            <a:extLst>
              <a:ext uri="{FF2B5EF4-FFF2-40B4-BE49-F238E27FC236}">
                <a16:creationId xmlns:a16="http://schemas.microsoft.com/office/drawing/2014/main" xmlns="" id="{80EBF765-2A5E-4BDA-B092-25691E4791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62929" y="915497"/>
            <a:ext cx="4666142" cy="4684105"/>
          </a:xfrm>
          <a:prstGeom prst="rect">
            <a:avLst/>
          </a:prstGeom>
        </p:spPr>
      </p:pic>
      <p:pic>
        <p:nvPicPr>
          <p:cNvPr id="10" name="Picture 9" descr="Screen of a cell phone&#10;&#10;Description generated with high confidence">
            <a:extLst>
              <a:ext uri="{FF2B5EF4-FFF2-40B4-BE49-F238E27FC236}">
                <a16:creationId xmlns:a16="http://schemas.microsoft.com/office/drawing/2014/main" xmlns="" id="{E97A6530-14B5-4A05-B7A3-7BA661FCD5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2551" y="915497"/>
            <a:ext cx="4666142" cy="4684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xmlns="" id="{47EC9494-5A42-419D-AADF-96EF1EFD7B6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615505" y="5752808"/>
            <a:ext cx="1980000" cy="54894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Mockup Details</a:t>
            </a:r>
            <a:endParaRPr lang="en-ZA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CE2D3309-00A3-42D9-8706-6F2A6AD3BB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15505" y="5291099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Mockup Name</a:t>
            </a:r>
            <a:endParaRPr lang="en-ZA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xmlns="" id="{94E4C70C-AC1E-4EDE-B2C1-23A54123479F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177148" y="5752808"/>
            <a:ext cx="1980000" cy="54894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Mockup Details</a:t>
            </a:r>
            <a:endParaRPr lang="en-ZA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xmlns="" id="{14B1BB7D-C6D3-4D9C-A235-6CBB5A13EE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77148" y="5291099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Mockup Name</a:t>
            </a:r>
            <a:endParaRPr lang="en-ZA" dirty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xmlns="" id="{718515F4-6451-4FB7-ACE4-5D9C2CD207A4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8699878" y="5752808"/>
            <a:ext cx="1980000" cy="54894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Mockup Details</a:t>
            </a:r>
            <a:endParaRPr lang="en-ZA" dirty="0"/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xmlns="" id="{B362C889-34FC-4EB1-967B-DC98349082C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99878" y="5291099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Mockup Name</a:t>
            </a:r>
            <a:endParaRPr lang="en-ZA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4C4EB921-BD58-4C2E-BDD5-FC8D2629829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51679" y="1450182"/>
            <a:ext cx="1772571" cy="3183732"/>
          </a:xfrm>
          <a:solidFill>
            <a:schemeClr val="bg1">
              <a:lumMod val="9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xmlns="" id="{3CB44DE3-C599-4EA7-BFDA-4E39AE89FC0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281301" y="1450182"/>
            <a:ext cx="1772571" cy="3183732"/>
          </a:xfrm>
          <a:solidFill>
            <a:schemeClr val="bg1">
              <a:lumMod val="9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xmlns="" id="{A4392E45-2A0B-49BF-9952-79C42AF8DE9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0923" y="1450182"/>
            <a:ext cx="1772571" cy="3183732"/>
          </a:xfrm>
          <a:solidFill>
            <a:schemeClr val="bg1">
              <a:lumMod val="9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2301276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49CC2AE-E299-42B4-A2C4-357708A005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800" y="1836744"/>
            <a:ext cx="3541655" cy="222495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anchor="ctr"/>
          <a:lstStyle>
            <a:lvl1pPr marL="0" indent="0" algn="ctr">
              <a:buNone/>
              <a:defRPr i="0"/>
            </a:lvl1pPr>
          </a:lstStyle>
          <a:p>
            <a:pPr lvl="0"/>
            <a:r>
              <a:rPr lang="en-US" dirty="0"/>
              <a:t>Testimonial goes here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199551C8-D5B2-495A-97BB-0711CD8C6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2556" y="3693626"/>
            <a:ext cx="3251132" cy="231102"/>
          </a:xfrm>
        </p:spPr>
        <p:txBody>
          <a:bodyPr anchor="t"/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Name and Title</a:t>
            </a:r>
            <a:endParaRPr lang="en-ZA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xmlns="" id="{03139A49-E537-4395-967A-08C99782070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25172" y="3591659"/>
            <a:ext cx="3541655" cy="222495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anchor="ctr"/>
          <a:lstStyle>
            <a:lvl1pPr marL="0" indent="0" algn="ctr">
              <a:buNone/>
              <a:defRPr i="0"/>
            </a:lvl1pPr>
          </a:lstStyle>
          <a:p>
            <a:pPr lvl="0"/>
            <a:r>
              <a:rPr lang="en-US" dirty="0"/>
              <a:t>Testimonial goes here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xmlns="" id="{3EE1C8A1-F171-46D2-A92F-1B0E9C52B1A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68052" y="5448541"/>
            <a:ext cx="3251132" cy="231102"/>
          </a:xfrm>
        </p:spPr>
        <p:txBody>
          <a:bodyPr anchor="t"/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Name and Title</a:t>
            </a:r>
            <a:endParaRPr lang="en-ZA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xmlns="" id="{E3E7FB48-98BE-4677-A80F-969F9F30720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218545" y="1836744"/>
            <a:ext cx="3541655" cy="222495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anchor="ctr"/>
          <a:lstStyle>
            <a:lvl1pPr marL="0" indent="0" algn="ctr">
              <a:buNone/>
              <a:defRPr i="0"/>
            </a:lvl1pPr>
          </a:lstStyle>
          <a:p>
            <a:pPr lvl="0"/>
            <a:r>
              <a:rPr lang="en-US" dirty="0"/>
              <a:t>Testimonial goes here</a:t>
            </a:r>
            <a:endParaRPr lang="en-ZA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0146F28A-70F5-4E8B-8A3A-ADB1B6A080D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369301" y="3693626"/>
            <a:ext cx="3251132" cy="231102"/>
          </a:xfrm>
        </p:spPr>
        <p:txBody>
          <a:bodyPr anchor="t"/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Name and 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3627155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DC433A2F-8949-4AAC-AE96-175254493AF4}"/>
              </a:ext>
            </a:extLst>
          </p:cNvPr>
          <p:cNvSpPr/>
          <p:nvPr userDrawn="1"/>
        </p:nvSpPr>
        <p:spPr>
          <a:xfrm>
            <a:off x="0" y="0"/>
            <a:ext cx="6336000" cy="678656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45B1DD-2DBA-49BF-BF09-5B70713A4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000" y="2377000"/>
            <a:ext cx="5472000" cy="2387600"/>
          </a:xfrm>
        </p:spPr>
        <p:txBody>
          <a:bodyPr anchor="b"/>
          <a:lstStyle>
            <a:lvl1pPr algn="l">
              <a:defRPr sz="4200" spc="-3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7A60831-AA5D-4359-AACC-37D7271F2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000" y="4962525"/>
            <a:ext cx="5472000" cy="12192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A8EA9D3-63E1-4170-B9FF-2F1AF08CCA45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6AE9C85-4EEF-40CA-AA18-4DC9F703F4FD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83102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805D700-F00E-4505-8483-501219FB8BD2}"/>
              </a:ext>
            </a:extLst>
          </p:cNvPr>
          <p:cNvSpPr/>
          <p:nvPr userDrawn="1"/>
        </p:nvSpPr>
        <p:spPr>
          <a:xfrm>
            <a:off x="0" y="0"/>
            <a:ext cx="12192000" cy="636536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DC433A2F-8949-4AAC-AE96-175254493AF4}"/>
              </a:ext>
            </a:extLst>
          </p:cNvPr>
          <p:cNvSpPr/>
          <p:nvPr userDrawn="1"/>
        </p:nvSpPr>
        <p:spPr>
          <a:xfrm>
            <a:off x="432000" y="1"/>
            <a:ext cx="11760000" cy="6365362"/>
          </a:xfrm>
          <a:prstGeom prst="rect">
            <a:avLst/>
          </a:prstGeom>
          <a:gradFill>
            <a:gsLst>
              <a:gs pos="36000">
                <a:schemeClr val="tx1">
                  <a:alpha val="60000"/>
                </a:schemeClr>
              </a:gs>
              <a:gs pos="100000">
                <a:schemeClr val="tx1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45B1DD-2DBA-49BF-BF09-5B70713A4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728" y="2377000"/>
            <a:ext cx="6299682" cy="2387600"/>
          </a:xfrm>
        </p:spPr>
        <p:txBody>
          <a:bodyPr anchor="b"/>
          <a:lstStyle>
            <a:lvl1pPr algn="l">
              <a:defRPr sz="4200" spc="-3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7A60831-AA5D-4359-AACC-37D7271F2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728" y="4962525"/>
            <a:ext cx="6299682" cy="12192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1384471-818E-4B2E-BA19-852421944514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FBA5E93-E4C5-4917-B92A-53FC468CFEBD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C109B30-9CC9-4BE8-AB10-1BA398CAB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AF77174B-114F-48DF-AFBF-1AA3416ACD4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4186834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428A921-D1FB-449F-8402-7C032AAABB1C}"/>
              </a:ext>
            </a:extLst>
          </p:cNvPr>
          <p:cNvSpPr/>
          <p:nvPr userDrawn="1"/>
        </p:nvSpPr>
        <p:spPr>
          <a:xfrm>
            <a:off x="5353050" y="1"/>
            <a:ext cx="6406950" cy="6857998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xmlns="" id="{1EC63334-B325-4256-8AA0-6F5A11030DE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5363"/>
            <a:ext cx="4416225" cy="412431"/>
          </a:xfrm>
        </p:spPr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0F80631D-0113-45B5-9716-6AED2430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xmlns="" id="{81AC65F5-382D-4CF6-95CF-DD3FC6D96F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DF554488-3F7D-4F3A-9AAF-73FB0977D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5962" y="457200"/>
            <a:ext cx="5501126" cy="5411787"/>
          </a:xfrm>
        </p:spPr>
        <p:txBody>
          <a:bodyPr/>
          <a:lstStyle>
            <a:lvl1pPr>
              <a:buClr>
                <a:schemeClr val="bg1"/>
              </a:buCl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6757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428A921-D1FB-449F-8402-7C032AAABB1C}"/>
              </a:ext>
            </a:extLst>
          </p:cNvPr>
          <p:cNvSpPr/>
          <p:nvPr userDrawn="1"/>
        </p:nvSpPr>
        <p:spPr>
          <a:xfrm>
            <a:off x="5353050" y="1"/>
            <a:ext cx="6406950" cy="6857998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xmlns="" id="{1EC63334-B325-4256-8AA0-6F5A11030DE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5363"/>
            <a:ext cx="4416225" cy="412431"/>
          </a:xfrm>
        </p:spPr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0F80631D-0113-45B5-9716-6AED2430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xmlns="" id="{81AC65F5-382D-4CF6-95CF-DD3FC6D96F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xmlns="" id="{56321125-B861-4CD5-8023-6E40351765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04181" y="457201"/>
            <a:ext cx="5504688" cy="5403850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188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9">
            <a:extLst>
              <a:ext uri="{FF2B5EF4-FFF2-40B4-BE49-F238E27FC236}">
                <a16:creationId xmlns:a16="http://schemas.microsoft.com/office/drawing/2014/main" xmlns="" id="{6FAD7B97-1B74-414B-B585-45E33908CB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365363"/>
          </a:xfrm>
          <a:solidFill>
            <a:schemeClr val="tx1">
              <a:lumMod val="75000"/>
              <a:lumOff val="25000"/>
            </a:schemeClr>
          </a:solidFill>
        </p:spPr>
        <p:txBody>
          <a:bodyPr vert="vert270" lIns="144000" tIns="0" rIns="0" anchor="t"/>
          <a:lstStyle>
            <a:lvl1pPr marL="0" indent="0" algn="ctr">
              <a:buNone/>
              <a:defRPr sz="11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Photo Here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DC433A2F-8949-4AAC-AE96-175254493AF4}"/>
              </a:ext>
            </a:extLst>
          </p:cNvPr>
          <p:cNvSpPr/>
          <p:nvPr userDrawn="1"/>
        </p:nvSpPr>
        <p:spPr>
          <a:xfrm>
            <a:off x="432000" y="1"/>
            <a:ext cx="11760000" cy="6365362"/>
          </a:xfrm>
          <a:prstGeom prst="rect">
            <a:avLst/>
          </a:prstGeom>
          <a:gradFill>
            <a:gsLst>
              <a:gs pos="36000">
                <a:schemeClr val="tx1">
                  <a:alpha val="60000"/>
                </a:schemeClr>
              </a:gs>
              <a:gs pos="100000">
                <a:schemeClr val="tx1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45B1DD-2DBA-49BF-BF09-5B70713A4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728" y="2377000"/>
            <a:ext cx="6299682" cy="2387600"/>
          </a:xfrm>
        </p:spPr>
        <p:txBody>
          <a:bodyPr anchor="b"/>
          <a:lstStyle>
            <a:lvl1pPr algn="l">
              <a:defRPr sz="4200" spc="-3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7A60831-AA5D-4359-AACC-37D7271F2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728" y="4962525"/>
            <a:ext cx="6299682" cy="12192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1384471-818E-4B2E-BA19-852421944514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FBA5E93-E4C5-4917-B92A-53FC468CFEBD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C109B30-9CC9-4BE8-AB10-1BA398CAB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AF77174B-114F-48DF-AFBF-1AA3416ACD4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4956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,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428A921-D1FB-449F-8402-7C032AAABB1C}"/>
              </a:ext>
            </a:extLst>
          </p:cNvPr>
          <p:cNvSpPr/>
          <p:nvPr userDrawn="1"/>
        </p:nvSpPr>
        <p:spPr>
          <a:xfrm>
            <a:off x="5353050" y="3714749"/>
            <a:ext cx="6406950" cy="3143249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E06229A-0702-4CD6-B5F1-0DC746CC4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99" y="3714746"/>
            <a:ext cx="4416225" cy="2364591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8103" y="3981451"/>
            <a:ext cx="5749483" cy="1343026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528B6E3D-9C01-45EA-9E2B-711EC1B84F8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353050" y="0"/>
            <a:ext cx="6406950" cy="3714747"/>
          </a:xfr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ZA" sz="1100" i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algn="ctr"/>
            <a:r>
              <a:rPr lang="en-ZA" dirty="0"/>
              <a:t>Insert or Drag &amp; Drop your photo here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xmlns="" id="{1EC63334-B325-4256-8AA0-6F5A11030DE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5363"/>
            <a:ext cx="4416225" cy="412431"/>
          </a:xfrm>
        </p:spPr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xmlns="" id="{CC8965A7-6363-464F-998B-64E00F4F49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58442" y="5657850"/>
            <a:ext cx="5749334" cy="1119943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Subtitle, tagline or blurb can go here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420662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xmlns="" id="{305CEEFA-58BB-4AFA-AD31-BEE38B013E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xmlns="" id="{BEEE40C3-341F-4063-8D33-B1328863FB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605832"/>
            <a:ext cx="198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xmlns="" id="{D09CE291-B951-4300-9D67-154E4BB557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77185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xmlns="" id="{0D3A393C-4D8C-49BC-934D-B57BE1B2840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771850" y="4605832"/>
            <a:ext cx="198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53" name="Text Placeholder 8">
            <a:extLst>
              <a:ext uri="{FF2B5EF4-FFF2-40B4-BE49-F238E27FC236}">
                <a16:creationId xmlns:a16="http://schemas.microsoft.com/office/drawing/2014/main" xmlns="" id="{08906184-3520-4606-AF8B-59ECFFA6D7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1190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xmlns="" id="{8A64BEB9-7FB0-4DF9-BFE9-62016E83E89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111900" y="4605832"/>
            <a:ext cx="198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xmlns="" id="{4CCC1C98-37FD-4404-8383-72ED535FE57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5195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xmlns="" id="{B24BD1AE-AB0E-40FA-AEA8-8D687D84B56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51950" y="4605832"/>
            <a:ext cx="198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xmlns="" id="{CA2F0EA7-F3F7-443F-BA0D-4916B618C56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9200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xmlns="" id="{2BB6E6C3-1F6A-41B6-8EE0-6FDCBA34413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92000" y="4605832"/>
            <a:ext cx="198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B2738624-9DAA-4152-9A77-80BBB71AD5F1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31800" y="1735138"/>
            <a:ext cx="1979613" cy="19812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  <p:sp>
        <p:nvSpPr>
          <p:cNvPr id="59" name="Picture Placeholder 15">
            <a:extLst>
              <a:ext uri="{FF2B5EF4-FFF2-40B4-BE49-F238E27FC236}">
                <a16:creationId xmlns:a16="http://schemas.microsoft.com/office/drawing/2014/main" xmlns="" id="{522AE46C-0845-4BB0-9861-06071BCF56F6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771850" y="1735138"/>
            <a:ext cx="1979613" cy="19812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  <p:sp>
        <p:nvSpPr>
          <p:cNvPr id="60" name="Picture Placeholder 15">
            <a:extLst>
              <a:ext uri="{FF2B5EF4-FFF2-40B4-BE49-F238E27FC236}">
                <a16:creationId xmlns:a16="http://schemas.microsoft.com/office/drawing/2014/main" xmlns="" id="{D791A6AF-478F-443B-A785-F82A8DBA9F3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5112287" y="1735138"/>
            <a:ext cx="1979613" cy="19812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  <p:sp>
        <p:nvSpPr>
          <p:cNvPr id="61" name="Picture Placeholder 15">
            <a:extLst>
              <a:ext uri="{FF2B5EF4-FFF2-40B4-BE49-F238E27FC236}">
                <a16:creationId xmlns:a16="http://schemas.microsoft.com/office/drawing/2014/main" xmlns="" id="{1A65AFE9-2875-44A5-BF13-6E8438892669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451950" y="1735138"/>
            <a:ext cx="1979613" cy="19812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  <p:sp>
        <p:nvSpPr>
          <p:cNvPr id="62" name="Picture Placeholder 15">
            <a:extLst>
              <a:ext uri="{FF2B5EF4-FFF2-40B4-BE49-F238E27FC236}">
                <a16:creationId xmlns:a16="http://schemas.microsoft.com/office/drawing/2014/main" xmlns="" id="{069B9167-077F-4123-82C5-01EB62AFB3E6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9780587" y="1735138"/>
            <a:ext cx="1979613" cy="19812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 smtClean="0"/>
              <a:t>Click icon to add picture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64838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5EFA8C4C-FE50-44C1-8434-6C7BB898173F}"/>
              </a:ext>
            </a:extLst>
          </p:cNvPr>
          <p:cNvSpPr/>
          <p:nvPr userDrawn="1"/>
        </p:nvSpPr>
        <p:spPr>
          <a:xfrm>
            <a:off x="432000" y="0"/>
            <a:ext cx="5472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728" y="5657850"/>
            <a:ext cx="4974545" cy="707513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Subtitle, tagline or blurb can go here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32000" y="6365363"/>
            <a:ext cx="5472000" cy="412431"/>
          </a:xfrm>
        </p:spPr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xmlns="" id="{704BE0A1-F26A-4947-971D-055860FFC91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2000" y="0"/>
            <a:ext cx="5472000" cy="3714747"/>
          </a:xfr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ZA" sz="1100" i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algn="ctr"/>
            <a:r>
              <a:rPr lang="en-ZA" dirty="0"/>
              <a:t>Insert or Drag &amp;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28" y="3981450"/>
            <a:ext cx="4974545" cy="1343025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sz="36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xmlns="" id="{B51A342D-6638-406F-A54B-59B56F36AD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8002" y="4130531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xmlns="" id="{C32169FB-F8BF-46FF-8BDE-E27C751C1C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8002" y="4764931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051BC42F-45BF-462B-A15F-54639A5DA4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02527" y="4130531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xmlns="" id="{08A990CD-AF1D-4FBE-B3FF-4BC5BE2BFD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02527" y="4764931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xmlns="" id="{C595063C-F901-4E60-A714-6454F42F0D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17052" y="4130531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xmlns="" id="{C7672B0A-0079-40F6-8B93-A5F1DB5882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17052" y="4764931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466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co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5EFA8C4C-FE50-44C1-8434-6C7BB898173F}"/>
              </a:ext>
            </a:extLst>
          </p:cNvPr>
          <p:cNvSpPr/>
          <p:nvPr userDrawn="1"/>
        </p:nvSpPr>
        <p:spPr>
          <a:xfrm>
            <a:off x="432000" y="0"/>
            <a:ext cx="5472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728" y="5657850"/>
            <a:ext cx="4974545" cy="707513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Subtitle, tagline or blurb can go here</a:t>
            </a:r>
            <a:endParaRPr lang="en-ZA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xmlns="" id="{704BE0A1-F26A-4947-971D-055860FFC91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2000" y="0"/>
            <a:ext cx="5472000" cy="3714747"/>
          </a:xfr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ZA" sz="1100" i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algn="ctr"/>
            <a:r>
              <a:rPr lang="en-ZA" dirty="0"/>
              <a:t>Insert or Drag &amp;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28" y="3981450"/>
            <a:ext cx="4974545" cy="1343025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sz="36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xmlns="" id="{B51A342D-6638-406F-A54B-59B56F36AD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78577" y="5010963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xmlns="" id="{C32169FB-F8BF-46FF-8BDE-E27C751C1C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8577" y="5645363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051BC42F-45BF-462B-A15F-54639A5DA4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02677" y="5010963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xmlns="" id="{08A990CD-AF1D-4FBE-B3FF-4BC5BE2BFD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402677" y="5645363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xmlns="" id="{B71CBA76-3CE4-4FA7-8940-41ECC9129C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78577" y="2360347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xmlns="" id="{ADC8FCF6-5E2F-4976-8979-F493766C38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78577" y="2994747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xmlns="" id="{F111F3D7-9557-4D01-B2FB-38A2FFA1052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02677" y="2360347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xmlns="" id="{FE89EBCC-101B-4979-93C1-08579B03199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402677" y="2994747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40843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5CE857ED-B36A-4B8A-81C4-94389617E2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3465" y="1007667"/>
            <a:ext cx="11528535" cy="56453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E06229A-0702-4CD6-B5F1-0DC746CC4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3613424"/>
            <a:ext cx="3974900" cy="24659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177496E8-E637-4081-A0D0-AB167EE459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582738"/>
            <a:ext cx="3975100" cy="1744662"/>
          </a:xfrm>
        </p:spPr>
        <p:txBody>
          <a:bodyPr anchor="b"/>
          <a:lstStyle>
            <a:lvl1pPr marL="0" indent="0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Emphasized Text</a:t>
            </a:r>
            <a:endParaRPr lang="en-ZA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DE221C2C-B20F-4F90-A44F-08EE879BA9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217319" y="1450975"/>
            <a:ext cx="6974680" cy="3935414"/>
          </a:xfrm>
          <a:solidFill>
            <a:schemeClr val="bg1">
              <a:lumMod val="9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Insert or Drag and Drop your Screen Design here</a:t>
            </a:r>
          </a:p>
        </p:txBody>
      </p:sp>
    </p:spTree>
    <p:extLst>
      <p:ext uri="{BB962C8B-B14F-4D97-AF65-F5344CB8AC3E}">
        <p14:creationId xmlns:p14="http://schemas.microsoft.com/office/powerpoint/2010/main" val="77450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E51FED-0A73-4769-96A2-4C362E5D9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455B16D-31A1-4D28-ADC4-0BDEF4E07DF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08000"/>
            <a:ext cx="11340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Single line of text</a:t>
            </a:r>
            <a:endParaRPr lang="en-Z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C4D4C6E-0D63-44CE-B0B4-BAA8F101EAF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231749" y="4637931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3C0B96F-9D35-4001-9F9C-1A7004D61F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A1C915CA-DB91-4B68-8DB8-2745ADA585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0BF46361-E4F6-47BA-9660-22CF6C0669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1498" y="4637931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2BB15A8A-91AC-4F5D-A727-1D120F5D43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91247" y="4637931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1A87D1D6-A833-418D-948C-DDF7937231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31749" y="4003531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1</a:t>
            </a:r>
            <a:endParaRPr lang="en-ZA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xmlns="" id="{729FC9F6-9736-4DA2-A807-7430389A47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11498" y="4003531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2</a:t>
            </a:r>
            <a:endParaRPr lang="en-ZA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="" id="{8FD41719-B17D-4C65-8905-CFB25698E45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91247" y="4003531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3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306804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06A7F847-7F52-4026-B418-55C25C28C4CB}"/>
              </a:ext>
            </a:extLst>
          </p:cNvPr>
          <p:cNvSpPr/>
          <p:nvPr userDrawn="1"/>
        </p:nvSpPr>
        <p:spPr>
          <a:xfrm>
            <a:off x="0" y="6365364"/>
            <a:ext cx="12192000" cy="421200"/>
          </a:xfrm>
          <a:prstGeom prst="rect">
            <a:avLst/>
          </a:prstGeom>
          <a:gradFill>
            <a:gsLst>
              <a:gs pos="53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FF47D8FD-2235-485B-95E1-2EBD5AB47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9F4A233-446A-4EDA-9622-BBF0631DF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728000"/>
            <a:ext cx="11340000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04A2955-0629-484D-8B16-D4500802A4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2000" y="6365363"/>
            <a:ext cx="420000" cy="4212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txBody>
          <a:bodyPr vert="horz" lIns="0" tIns="0" rIns="0" bIns="0" rtlCol="0" anchor="ctr"/>
          <a:lstStyle>
            <a:lvl1pPr algn="ctr"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DBD150CE-DC66-461D-A66C-7CF330704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363"/>
            <a:ext cx="5472000" cy="41243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00ED0A63-77FF-4992-99DD-A09E96E22ACC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96335A3F-070E-4B0E-A4FA-9B3279A2897C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C7EB16B-9FE5-4954-8D9A-47381E739BF5}"/>
              </a:ext>
            </a:extLst>
          </p:cNvPr>
          <p:cNvSpPr txBox="1"/>
          <p:nvPr userDrawn="1"/>
        </p:nvSpPr>
        <p:spPr>
          <a:xfrm>
            <a:off x="9529311" y="6365363"/>
            <a:ext cx="2047875" cy="42996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r>
              <a:rPr lang="en-ZA" sz="1200" b="0" dirty="0">
                <a:solidFill>
                  <a:schemeClr val="bg1">
                    <a:lumMod val="65000"/>
                  </a:schemeClr>
                </a:solidFill>
                <a:latin typeface="+mn-lt"/>
              </a:rPr>
              <a:t>NAME OR LOGO</a:t>
            </a:r>
          </a:p>
        </p:txBody>
      </p:sp>
    </p:spTree>
    <p:extLst>
      <p:ext uri="{BB962C8B-B14F-4D97-AF65-F5344CB8AC3E}">
        <p14:creationId xmlns:p14="http://schemas.microsoft.com/office/powerpoint/2010/main" val="22448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2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4" r:id="rId9"/>
    <p:sldLayoutId id="2147483665" r:id="rId10"/>
    <p:sldLayoutId id="2147483666" r:id="rId11"/>
    <p:sldLayoutId id="2147483667" r:id="rId12"/>
    <p:sldLayoutId id="2147483650" r:id="rId13"/>
    <p:sldLayoutId id="2147483652" r:id="rId14"/>
    <p:sldLayoutId id="2147483653" r:id="rId15"/>
    <p:sldLayoutId id="2147483668" r:id="rId16"/>
    <p:sldLayoutId id="2147483669" r:id="rId17"/>
    <p:sldLayoutId id="2147483671" r:id="rId18"/>
    <p:sldLayoutId id="2147483672" r:id="rId19"/>
    <p:sldLayoutId id="2147483654" r:id="rId20"/>
    <p:sldLayoutId id="2147483678" r:id="rId21"/>
    <p:sldLayoutId id="2147483655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9" r:id="rId28"/>
    <p:sldLayoutId id="2147483680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00000"/>
        </a:lnSpc>
        <a:spcBef>
          <a:spcPts val="1000"/>
        </a:spcBef>
        <a:spcAft>
          <a:spcPts val="500"/>
        </a:spcAft>
        <a:buClr>
          <a:schemeClr val="accent1"/>
        </a:buClr>
        <a:buFont typeface="Arial" panose="020B0604020202020204" pitchFamily="34" charset="0"/>
        <a:buChar char="○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jpe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7" Type="http://schemas.openxmlformats.org/officeDocument/2006/relationships/image" Target="../media/image22.png"/><Relationship Id="rId12" Type="http://schemas.openxmlformats.org/officeDocument/2006/relationships/image" Target="../media/image24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11" Type="http://schemas.openxmlformats.org/officeDocument/2006/relationships/image" Target="../media/image8.pn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8.jpeg"/><Relationship Id="rId5" Type="http://schemas.openxmlformats.org/officeDocument/2006/relationships/image" Target="../media/image27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 title="Dark semi-transparent background">
            <a:extLst>
              <a:ext uri="{FF2B5EF4-FFF2-40B4-BE49-F238E27FC236}">
                <a16:creationId xmlns:a16="http://schemas.microsoft.com/office/drawing/2014/main" xmlns="" id="{E93CFE69-79B0-440B-949E-DA17AD834A10}"/>
              </a:ext>
            </a:extLst>
          </p:cNvPr>
          <p:cNvSpPr/>
          <p:nvPr/>
        </p:nvSpPr>
        <p:spPr>
          <a:xfrm>
            <a:off x="6335999" y="0"/>
            <a:ext cx="3979575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5170152F-4BDD-EA4D-B3D1-E9A87974CFC0}"/>
              </a:ext>
            </a:extLst>
          </p:cNvPr>
          <p:cNvSpPr txBox="1"/>
          <p:nvPr/>
        </p:nvSpPr>
        <p:spPr bwMode="gray">
          <a:xfrm>
            <a:off x="6433190" y="2694701"/>
            <a:ext cx="2983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b="1" noProof="1">
                <a:gradFill>
                  <a:gsLst>
                    <a:gs pos="0">
                      <a:schemeClr val="accent1"/>
                    </a:gs>
                    <a:gs pos="5130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</a:rPr>
              <a:t>Fabrikam, Inc.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68F2B1-EF8F-4772-ADA1-4195B20EBA74}"/>
              </a:ext>
            </a:extLst>
          </p:cNvPr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en-ZA" dirty="0" smtClean="0">
                <a:latin typeface="+mn-lt"/>
                <a:cs typeface="Times New Roman" panose="02020603050405020304" pitchFamily="18" charset="0"/>
              </a:rPr>
              <a:t>SMART CITY ENABLER</a:t>
            </a:r>
            <a:endParaRPr lang="en-ZA" dirty="0">
              <a:latin typeface="+mn-lt"/>
              <a:cs typeface="Times New Roman" panose="02020603050405020304" pitchFamily="18" charset="0"/>
            </a:endParaRPr>
          </a:p>
        </p:txBody>
      </p:sp>
      <p:cxnSp>
        <p:nvCxnSpPr>
          <p:cNvPr id="16" name="Straight Connector 15" title="Divider Line">
            <a:extLst>
              <a:ext uri="{FF2B5EF4-FFF2-40B4-BE49-F238E27FC236}">
                <a16:creationId xmlns:a16="http://schemas.microsoft.com/office/drawing/2014/main" xmlns="" id="{F3753AF9-461F-4049-BB9D-621E76A51470}"/>
              </a:ext>
            </a:extLst>
          </p:cNvPr>
          <p:cNvCxnSpPr>
            <a:cxnSpLocks/>
          </p:cNvCxnSpPr>
          <p:nvPr/>
        </p:nvCxnSpPr>
        <p:spPr>
          <a:xfrm>
            <a:off x="6539896" y="4876800"/>
            <a:ext cx="3571782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65124A8-7554-4DB8-896F-F9946B9CF1F9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en-ZA" dirty="0"/>
              <a:t>A new way to engage with customers from across the globe.</a:t>
            </a:r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9" b="5469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7" name="Rectangle 16" title="Dark semi-transparent background">
            <a:extLst>
              <a:ext uri="{FF2B5EF4-FFF2-40B4-BE49-F238E27FC236}">
                <a16:creationId xmlns:a16="http://schemas.microsoft.com/office/drawing/2014/main" xmlns="" id="{E93CFE69-79B0-440B-949E-DA17AD834A10}"/>
              </a:ext>
            </a:extLst>
          </p:cNvPr>
          <p:cNvSpPr/>
          <p:nvPr/>
        </p:nvSpPr>
        <p:spPr>
          <a:xfrm>
            <a:off x="6335999" y="0"/>
            <a:ext cx="3979575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170152F-4BDD-EA4D-B3D1-E9A87974CFC0}"/>
              </a:ext>
            </a:extLst>
          </p:cNvPr>
          <p:cNvSpPr txBox="1"/>
          <p:nvPr/>
        </p:nvSpPr>
        <p:spPr bwMode="gray">
          <a:xfrm>
            <a:off x="6335999" y="2623264"/>
            <a:ext cx="397957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b="1" noProof="1" smtClean="0">
                <a:gradFill>
                  <a:gsLst>
                    <a:gs pos="0">
                      <a:schemeClr val="accent1"/>
                    </a:gs>
                    <a:gs pos="5130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</a:rPr>
              <a:t>NIMBLE MAPS</a:t>
            </a:r>
            <a:endParaRPr lang="en-US" sz="3200" b="1" noProof="1">
              <a:gradFill>
                <a:gsLst>
                  <a:gs pos="0">
                    <a:schemeClr val="accent1"/>
                  </a:gs>
                  <a:gs pos="51300">
                    <a:schemeClr val="accent2"/>
                  </a:gs>
                  <a:gs pos="100000">
                    <a:schemeClr val="accent3"/>
                  </a:gs>
                </a:gsLst>
                <a:lin ang="0" scaled="0"/>
              </a:gra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xmlns="" id="{8468F2B1-EF8F-4772-ADA1-4195B20EBA74}"/>
              </a:ext>
            </a:extLst>
          </p:cNvPr>
          <p:cNvSpPr txBox="1">
            <a:spLocks/>
          </p:cNvSpPr>
          <p:nvPr/>
        </p:nvSpPr>
        <p:spPr bwMode="gray">
          <a:xfrm>
            <a:off x="6539896" y="2305563"/>
            <a:ext cx="3571782" cy="23876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3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dirty="0" smtClean="0">
                <a:latin typeface="+mn-lt"/>
                <a:cs typeface="Times New Roman" panose="02020603050405020304" pitchFamily="18" charset="0"/>
              </a:rPr>
              <a:t>SMART CITY ENABLER</a:t>
            </a:r>
            <a:endParaRPr lang="en-ZA" dirty="0">
              <a:latin typeface="+mn-lt"/>
              <a:cs typeface="Times New Roman" panose="02020603050405020304" pitchFamily="18" charset="0"/>
            </a:endParaRPr>
          </a:p>
        </p:txBody>
      </p:sp>
      <p:cxnSp>
        <p:nvCxnSpPr>
          <p:cNvPr id="21" name="Straight Connector 20" title="Divider Line">
            <a:extLst>
              <a:ext uri="{FF2B5EF4-FFF2-40B4-BE49-F238E27FC236}">
                <a16:creationId xmlns:a16="http://schemas.microsoft.com/office/drawing/2014/main" xmlns="" id="{F3753AF9-461F-4049-BB9D-621E76A51470}"/>
              </a:ext>
            </a:extLst>
          </p:cNvPr>
          <p:cNvCxnSpPr>
            <a:cxnSpLocks/>
          </p:cNvCxnSpPr>
          <p:nvPr/>
        </p:nvCxnSpPr>
        <p:spPr>
          <a:xfrm>
            <a:off x="6539896" y="4805363"/>
            <a:ext cx="3571782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ubtitle 2">
            <a:extLst>
              <a:ext uri="{FF2B5EF4-FFF2-40B4-BE49-F238E27FC236}">
                <a16:creationId xmlns:a16="http://schemas.microsoft.com/office/drawing/2014/main" xmlns="" id="{565124A8-7554-4DB8-896F-F9946B9CF1F9}"/>
              </a:ext>
            </a:extLst>
          </p:cNvPr>
          <p:cNvSpPr txBox="1">
            <a:spLocks/>
          </p:cNvSpPr>
          <p:nvPr/>
        </p:nvSpPr>
        <p:spPr bwMode="gray">
          <a:xfrm>
            <a:off x="6539896" y="4891088"/>
            <a:ext cx="3571782" cy="1219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800" dirty="0" smtClean="0">
                <a:latin typeface="Agency FB" panose="020B0503020202020204" pitchFamily="34" charset="0"/>
              </a:rPr>
              <a:t>Providing efficient &amp; practical solution to everyday life issues</a:t>
            </a:r>
            <a:endParaRPr lang="en-ZA" sz="28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195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FB75A2-ED76-4879-9DA8-A4CFA762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Growth Strategy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xmlns="" id="{5314AEEE-BE7A-4B9C-84EC-8DB17BE9E83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ZA" dirty="0"/>
              <a:t>How will we scale in the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4BFB630-797D-4BB3-8868-CBF96653612F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>
              <a:lumMod val="75000"/>
              <a:lumOff val="25000"/>
            </a:schemeClr>
          </a:solidFill>
          <a:ln w="31750" cap="sq">
            <a:solidFill>
              <a:schemeClr val="accent1">
                <a:lumMod val="75000"/>
              </a:schemeClr>
            </a:solidFill>
          </a:ln>
        </p:spPr>
        <p:txBody>
          <a:bodyPr/>
          <a:lstStyle/>
          <a:p>
            <a:r>
              <a:rPr lang="en-ZA" dirty="0"/>
              <a:t>Phase </a:t>
            </a:r>
            <a:r>
              <a:rPr lang="en-ZA" dirty="0" smtClean="0"/>
              <a:t>1</a:t>
            </a:r>
            <a:endParaRPr lang="en-ZA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xmlns="" id="{989F7C25-3463-4C76-A455-D20A31232606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 lIns="137160" rIns="137160"/>
          <a:lstStyle/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DATA COLLECTION: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Existing model can be used with other sources to collect data such as: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1-CCTV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2-DashCams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3-Drones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9DD4EA26-D1CF-447D-9275-30DF8584DD69}"/>
              </a:ext>
            </a:extLst>
          </p:cNvPr>
          <p:cNvSpPr>
            <a:spLocks noGrp="1"/>
          </p:cNvSpPr>
          <p:nvPr>
            <p:ph idx="12"/>
          </p:nvPr>
        </p:nvSpPr>
        <p:spPr>
          <a:solidFill>
            <a:schemeClr val="tx1">
              <a:lumMod val="75000"/>
              <a:lumOff val="25000"/>
            </a:schemeClr>
          </a:solidFill>
          <a:ln w="31750" cap="sq">
            <a:solidFill>
              <a:schemeClr val="accent2">
                <a:lumMod val="75000"/>
              </a:schemeClr>
            </a:solidFill>
          </a:ln>
        </p:spPr>
        <p:txBody>
          <a:bodyPr/>
          <a:lstStyle/>
          <a:p>
            <a:r>
              <a:rPr lang="en-ZA" dirty="0"/>
              <a:t>Phase </a:t>
            </a:r>
            <a:r>
              <a:rPr lang="en-ZA" dirty="0" smtClean="0"/>
              <a:t>2</a:t>
            </a:r>
            <a:endParaRPr lang="en-ZA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xmlns="" id="{B992CF22-512B-4CE4-8046-E36F2B7A9AC4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 lIns="137160" rIns="137160"/>
          <a:lstStyle/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FUTURE ASPECTS: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Gyroscope can be used to detect road conditions and map them through intensity of vibrations.</a:t>
            </a:r>
          </a:p>
          <a:p>
            <a:pPr marL="0" indent="0">
              <a:buClr>
                <a:schemeClr val="tx1">
                  <a:lumMod val="75000"/>
                  <a:lumOff val="25000"/>
                </a:schemeClr>
              </a:buClr>
              <a:buNone/>
            </a:pPr>
            <a:endParaRPr lang="en-ZA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endParaRPr lang="en-ZA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4896734-70E8-4052-A63A-95F4F8DD0012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>
              <a:lumMod val="75000"/>
              <a:lumOff val="25000"/>
            </a:schemeClr>
          </a:solidFill>
          <a:ln w="31750" cap="sq">
            <a:solidFill>
              <a:schemeClr val="accent3">
                <a:lumMod val="75000"/>
              </a:schemeClr>
            </a:solidFill>
          </a:ln>
        </p:spPr>
        <p:txBody>
          <a:bodyPr/>
          <a:lstStyle/>
          <a:p>
            <a:r>
              <a:rPr lang="en-ZA" dirty="0"/>
              <a:t> </a:t>
            </a:r>
            <a:r>
              <a:rPr lang="en-ZA" dirty="0" smtClean="0"/>
              <a:t>                                                    Phase 3</a:t>
            </a:r>
            <a:br>
              <a:rPr lang="en-ZA" dirty="0" smtClean="0"/>
            </a:br>
            <a:endParaRPr lang="en-ZA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xmlns="" id="{E7952536-315E-4C3D-883B-243405D2989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 lIns="137160" rIns="137160"/>
          <a:lstStyle/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Collaborations with companies like </a:t>
            </a:r>
            <a:r>
              <a:rPr lang="en-ZA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snapchat</a:t>
            </a: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ZA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mapmyindia</a:t>
            </a: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ZA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google</a:t>
            </a: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ZA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maps,etc</a:t>
            </a: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Collaborations with government for faster and efficient solutions to major problems.</a:t>
            </a:r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6B98374-402C-493E-B043-05E76BE578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10</a:t>
            </a:fld>
            <a:endParaRPr lang="en-ZA" dirty="0"/>
          </a:p>
        </p:txBody>
      </p:sp>
      <p:pic>
        <p:nvPicPr>
          <p:cNvPr id="11" name="Content Placeholder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9876527" y="6348805"/>
            <a:ext cx="1778827" cy="43775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solidFill>
              <a:schemeClr val="accent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935" y="4301544"/>
            <a:ext cx="2420689" cy="242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58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5000" b="1" dirty="0" smtClean="0">
                <a:latin typeface="Bradley Hand ITC" panose="03070402050302030203" pitchFamily="66" charset="0"/>
              </a:rPr>
              <a:t>Nimble Map App</a:t>
            </a:r>
            <a:r>
              <a:rPr lang="en-IN" dirty="0" smtClean="0"/>
              <a:t>	</a:t>
            </a:r>
            <a:endParaRPr lang="en-IN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- </a:t>
            </a:r>
            <a:r>
              <a:rPr lang="en-ZA" dirty="0">
                <a:latin typeface="Agency FB" panose="020B0503020202020204" pitchFamily="34" charset="0"/>
              </a:rPr>
              <a:t>Providing efficient &amp; practical solution to everyday life issues</a:t>
            </a:r>
          </a:p>
          <a:p>
            <a:endParaRPr lang="en-IN" dirty="0"/>
          </a:p>
        </p:txBody>
      </p:sp>
      <p:pic>
        <p:nvPicPr>
          <p:cNvPr id="5" name="SVID_20190331_145247_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0574" y="0"/>
            <a:ext cx="342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51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A03D6D45-09FB-4A71-8BA9-C71413D258DB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5658103" y="3886199"/>
            <a:ext cx="5505197" cy="993777"/>
          </a:xfrm>
        </p:spPr>
        <p:txBody>
          <a:bodyPr/>
          <a:lstStyle/>
          <a:p>
            <a:r>
              <a:rPr lang="en-ZA" b="1" dirty="0" smtClean="0">
                <a:latin typeface="Bradley Hand ITC" panose="03070402050302030203" pitchFamily="66" charset="0"/>
              </a:rPr>
              <a:t>Problem </a:t>
            </a:r>
            <a:r>
              <a:rPr lang="en-ZA" sz="4000" b="1" dirty="0" smtClean="0">
                <a:latin typeface="Bradley Hand ITC" panose="03070402050302030203" pitchFamily="66" charset="0"/>
              </a:rPr>
              <a:t>Statement</a:t>
            </a:r>
            <a:endParaRPr lang="en-ZA" sz="4000" b="1" dirty="0">
              <a:latin typeface="Bradley Hand ITC" panose="03070402050302030203" pitchFamily="66" charset="0"/>
            </a:endParaRPr>
          </a:p>
        </p:txBody>
      </p:sp>
      <p:cxnSp>
        <p:nvCxnSpPr>
          <p:cNvPr id="45" name="Straight Connector 44" title="Divider Line">
            <a:extLst>
              <a:ext uri="{FF2B5EF4-FFF2-40B4-BE49-F238E27FC236}">
                <a16:creationId xmlns:a16="http://schemas.microsoft.com/office/drawing/2014/main" xmlns="" id="{68893E2F-227D-4472-B59F-3DEBF46C0EDC}"/>
              </a:ext>
            </a:extLst>
          </p:cNvPr>
          <p:cNvCxnSpPr>
            <a:cxnSpLocks/>
          </p:cNvCxnSpPr>
          <p:nvPr/>
        </p:nvCxnSpPr>
        <p:spPr bwMode="ltGray">
          <a:xfrm>
            <a:off x="5657669" y="5046663"/>
            <a:ext cx="5750421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8">
            <a:extLst>
              <a:ext uri="{FF2B5EF4-FFF2-40B4-BE49-F238E27FC236}">
                <a16:creationId xmlns:a16="http://schemas.microsoft.com/office/drawing/2014/main" xmlns="" id="{CAA3871B-5A80-4D63-B9BD-FFAB1FF706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658442" y="5391150"/>
            <a:ext cx="4692058" cy="1119943"/>
          </a:xfrm>
        </p:spPr>
        <p:txBody>
          <a:bodyPr/>
          <a:lstStyle/>
          <a:p>
            <a:r>
              <a:rPr lang="en-IN" b="1" dirty="0">
                <a:latin typeface="+mj-lt"/>
              </a:rPr>
              <a:t>Tracking of potholes and measurement of Noise level (dB) &amp; illumination level (Lux) in cities and mapping these on Google maps – Smart City enabler</a:t>
            </a:r>
            <a:endParaRPr lang="en-US" dirty="0">
              <a:latin typeface="+mj-lt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AEF3E39-2332-4C12-9142-1DB674D9F8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32" name="Picture 8" descr="https://cdn-images-1.medium.com/max/1600/0*XW6psTq9-VKh9LZ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372100" cy="3714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www.hillsboroughcounty.org/library/hillsborough/road-at-night.jpg?h=475&amp;w=845&amp;la=en&amp;hash=16DFE8E3BDE42BFFCD9CA97A8F9399ECB66F3DF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2101" y="1"/>
            <a:ext cx="6399899" cy="371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www.tutorialspoint.com/environmental_studies/images/noise_pollutio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713957"/>
            <a:ext cx="5372101" cy="3144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066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F58C420A-3AEC-4BE5-BD90-C854A306696C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6188930" y="3703165"/>
            <a:ext cx="5827193" cy="2257506"/>
          </a:xfrm>
        </p:spPr>
        <p:txBody>
          <a:bodyPr/>
          <a:lstStyle/>
          <a:p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/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Benefits :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Improved  Locomotion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Reducing  Accident  Frequency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Prioritize  Road  repairs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Road  safety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Reducing Manhole accidents.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>
                <a:solidFill>
                  <a:schemeClr val="tx1"/>
                </a:solidFill>
                <a:latin typeface="Bahnschrift Light" panose="020B0502040204020203" pitchFamily="34" charset="0"/>
              </a:rPr>
              <a:t>- Real  time tracking of pothole repairs.</a:t>
            </a:r>
          </a:p>
        </p:txBody>
      </p:sp>
      <p:cxnSp>
        <p:nvCxnSpPr>
          <p:cNvPr id="12" name="Straight Connector 11" title="Divider Line">
            <a:extLst>
              <a:ext uri="{FF2B5EF4-FFF2-40B4-BE49-F238E27FC236}">
                <a16:creationId xmlns:a16="http://schemas.microsoft.com/office/drawing/2014/main" xmlns="" id="{3E48293B-B086-4048-863C-47E7C47880A1}"/>
              </a:ext>
            </a:extLst>
          </p:cNvPr>
          <p:cNvCxnSpPr>
            <a:cxnSpLocks/>
          </p:cNvCxnSpPr>
          <p:nvPr/>
        </p:nvCxnSpPr>
        <p:spPr bwMode="ltGray">
          <a:xfrm>
            <a:off x="680728" y="6263890"/>
            <a:ext cx="4974545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Content Placeholder 2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9876527" y="6348805"/>
            <a:ext cx="1778827" cy="437758"/>
          </a:xfrm>
        </p:spPr>
      </p:pic>
      <p:sp>
        <p:nvSpPr>
          <p:cNvPr id="16" name="Rectangle 15" title="Icon Background">
            <a:extLst>
              <a:ext uri="{FF2B5EF4-FFF2-40B4-BE49-F238E27FC236}">
                <a16:creationId xmlns:a16="http://schemas.microsoft.com/office/drawing/2014/main" xmlns="" id="{05860339-31F7-4884-957E-5C40F818EBB8}"/>
              </a:ext>
            </a:extLst>
          </p:cNvPr>
          <p:cNvSpPr/>
          <p:nvPr/>
        </p:nvSpPr>
        <p:spPr>
          <a:xfrm>
            <a:off x="6630791" y="460387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cxnSp>
        <p:nvCxnSpPr>
          <p:cNvPr id="18" name="Straight Connector 17" title="Divider Line">
            <a:extLst>
              <a:ext uri="{FF2B5EF4-FFF2-40B4-BE49-F238E27FC236}">
                <a16:creationId xmlns:a16="http://schemas.microsoft.com/office/drawing/2014/main" xmlns="" id="{45C26E9A-3991-49A2-8D63-94C577E8A0AC}"/>
              </a:ext>
            </a:extLst>
          </p:cNvPr>
          <p:cNvCxnSpPr>
            <a:cxnSpLocks/>
          </p:cNvCxnSpPr>
          <p:nvPr/>
        </p:nvCxnSpPr>
        <p:spPr>
          <a:xfrm>
            <a:off x="6414002" y="2683030"/>
            <a:ext cx="15480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34535CB7-70A5-4E0C-835B-C50960E5BC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8002" y="2833098"/>
            <a:ext cx="1800000" cy="720000"/>
          </a:xfrm>
        </p:spPr>
        <p:txBody>
          <a:bodyPr/>
          <a:lstStyle/>
          <a:p>
            <a:r>
              <a:rPr lang="en-US" dirty="0"/>
              <a:t>A repair is required within a calendar month.</a:t>
            </a:r>
            <a:endParaRPr lang="en-ZA" dirty="0"/>
          </a:p>
          <a:p>
            <a:endParaRPr lang="en-ZA" dirty="0"/>
          </a:p>
        </p:txBody>
      </p:sp>
      <p:sp>
        <p:nvSpPr>
          <p:cNvPr id="15" name="Rectangle 14" title="Icon Background">
            <a:extLst>
              <a:ext uri="{FF2B5EF4-FFF2-40B4-BE49-F238E27FC236}">
                <a16:creationId xmlns:a16="http://schemas.microsoft.com/office/drawing/2014/main" xmlns="" id="{056960D0-0A22-4E28-82F3-B9AA805E96A4}"/>
              </a:ext>
            </a:extLst>
          </p:cNvPr>
          <p:cNvSpPr/>
          <p:nvPr/>
        </p:nvSpPr>
        <p:spPr>
          <a:xfrm>
            <a:off x="8545316" y="460387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FA562AA1-9ED1-4AA1-8F21-A53B5A69C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02527" y="2198698"/>
            <a:ext cx="1800000" cy="360000"/>
          </a:xfrm>
        </p:spPr>
        <p:txBody>
          <a:bodyPr/>
          <a:lstStyle/>
          <a:p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Category 2</a:t>
            </a: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9" name="Straight Connector 18" title="Divider Line">
            <a:extLst>
              <a:ext uri="{FF2B5EF4-FFF2-40B4-BE49-F238E27FC236}">
                <a16:creationId xmlns:a16="http://schemas.microsoft.com/office/drawing/2014/main" xmlns="" id="{4EAA895A-8A04-4C68-83A5-3E4F5209FB7E}"/>
              </a:ext>
            </a:extLst>
          </p:cNvPr>
          <p:cNvCxnSpPr>
            <a:cxnSpLocks/>
          </p:cNvCxnSpPr>
          <p:nvPr/>
        </p:nvCxnSpPr>
        <p:spPr>
          <a:xfrm>
            <a:off x="8328527" y="2683030"/>
            <a:ext cx="15480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29E0145E-8E4E-439B-A78F-92EC279B320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02527" y="2833098"/>
            <a:ext cx="1800000" cy="720000"/>
          </a:xfrm>
        </p:spPr>
        <p:txBody>
          <a:bodyPr/>
          <a:lstStyle/>
          <a:p>
            <a:r>
              <a:rPr lang="en-US" dirty="0"/>
              <a:t>A repair is required </a:t>
            </a:r>
            <a:r>
              <a:rPr lang="en-US" dirty="0" smtClean="0"/>
              <a:t>within a week.</a:t>
            </a:r>
            <a:endParaRPr lang="en-ZA" dirty="0"/>
          </a:p>
        </p:txBody>
      </p:sp>
      <p:sp>
        <p:nvSpPr>
          <p:cNvPr id="17" name="Rectangle 16" title="Icon Background">
            <a:extLst>
              <a:ext uri="{FF2B5EF4-FFF2-40B4-BE49-F238E27FC236}">
                <a16:creationId xmlns:a16="http://schemas.microsoft.com/office/drawing/2014/main" xmlns="" id="{7AEBBE7F-98BB-4059-8F15-7198C7DAC337}"/>
              </a:ext>
            </a:extLst>
          </p:cNvPr>
          <p:cNvSpPr/>
          <p:nvPr/>
        </p:nvSpPr>
        <p:spPr>
          <a:xfrm>
            <a:off x="10459841" y="460387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77D79B0F-EFCB-42B1-AEAE-0FE4763D445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117052" y="2198698"/>
            <a:ext cx="1800000" cy="360000"/>
          </a:xfrm>
        </p:spPr>
        <p:txBody>
          <a:bodyPr/>
          <a:lstStyle/>
          <a:p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Emergency</a:t>
            </a: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0" name="Straight Connector 19" title="Divider Line">
            <a:extLst>
              <a:ext uri="{FF2B5EF4-FFF2-40B4-BE49-F238E27FC236}">
                <a16:creationId xmlns:a16="http://schemas.microsoft.com/office/drawing/2014/main" xmlns="" id="{59D2C94E-1924-4389-B84A-2828D610B220}"/>
              </a:ext>
            </a:extLst>
          </p:cNvPr>
          <p:cNvCxnSpPr>
            <a:cxnSpLocks/>
          </p:cNvCxnSpPr>
          <p:nvPr/>
        </p:nvCxnSpPr>
        <p:spPr>
          <a:xfrm>
            <a:off x="10243052" y="2683030"/>
            <a:ext cx="154800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1D0238C6-EDC9-431C-B062-27BAF34CDE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17052" y="2833098"/>
            <a:ext cx="1800000" cy="720000"/>
          </a:xfrm>
        </p:spPr>
        <p:txBody>
          <a:bodyPr/>
          <a:lstStyle/>
          <a:p>
            <a:r>
              <a:rPr lang="en-ZA" dirty="0" smtClean="0"/>
              <a:t>Immediate response is required.</a:t>
            </a:r>
            <a:endParaRPr lang="en-Z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234C221-D094-445D-A8B7-0030E81656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3"/>
          </p:nvPr>
        </p:nvSpPr>
        <p:spPr>
          <a:xfrm>
            <a:off x="6288002" y="2160061"/>
            <a:ext cx="1800000" cy="360000"/>
          </a:xfrm>
        </p:spPr>
        <p:txBody>
          <a:bodyPr/>
          <a:lstStyle/>
          <a:p>
            <a:r>
              <a:rPr lang="en-IN" dirty="0" smtClean="0"/>
              <a:t>Category 1</a:t>
            </a:r>
            <a:endParaRPr lang="en-IN" dirty="0"/>
          </a:p>
        </p:txBody>
      </p:sp>
      <p:sp>
        <p:nvSpPr>
          <p:cNvPr id="38" name="Title 4">
            <a:extLst>
              <a:ext uri="{FF2B5EF4-FFF2-40B4-BE49-F238E27FC236}">
                <a16:creationId xmlns:a16="http://schemas.microsoft.com/office/drawing/2014/main" xmlns="" id="{F58C420A-3AEC-4BE5-BD90-C854A306696C}"/>
              </a:ext>
            </a:extLst>
          </p:cNvPr>
          <p:cNvSpPr txBox="1">
            <a:spLocks/>
          </p:cNvSpPr>
          <p:nvPr/>
        </p:nvSpPr>
        <p:spPr bwMode="ltGray">
          <a:xfrm>
            <a:off x="833128" y="6133326"/>
            <a:ext cx="4974545" cy="70095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600" kern="1200" spc="-15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 smtClean="0"/>
              <a:t>   Pothole Mapping</a:t>
            </a:r>
            <a:endParaRPr lang="en-IN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324" y="903272"/>
            <a:ext cx="241355" cy="22865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5497" y="915975"/>
            <a:ext cx="254058" cy="21594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023" y="932606"/>
            <a:ext cx="254058" cy="203246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832" y="172655"/>
            <a:ext cx="2980336" cy="596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73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F58C420A-3AEC-4BE5-BD90-C854A306696C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6188930" y="3703165"/>
            <a:ext cx="5827193" cy="2257506"/>
          </a:xfrm>
        </p:spPr>
        <p:txBody>
          <a:bodyPr/>
          <a:lstStyle/>
          <a:p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/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Benefits :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Public  Safety : Women safety 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- 24 x 7 record of area 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Working status of street lights</a:t>
            </a:r>
            <a:r>
              <a:rPr lang="en-ZA" sz="2400" dirty="0">
                <a:solidFill>
                  <a:schemeClr val="tx1"/>
                </a:solidFill>
                <a:latin typeface="Bahnschrift Light" panose="020B0502040204020203" pitchFamily="34" charset="0"/>
              </a:rPr>
              <a:t/>
            </a:r>
            <a:br>
              <a:rPr lang="en-ZA" sz="2400" dirty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 Classification of  areas based on Lux </a:t>
            </a:r>
            <a:endParaRPr lang="en-ZA" sz="2400" dirty="0">
              <a:solidFill>
                <a:schemeClr val="tx1"/>
              </a:solidFill>
              <a:latin typeface="Bahnschrift Light" panose="020B0502040204020203" pitchFamily="34" charset="0"/>
            </a:endParaRPr>
          </a:p>
        </p:txBody>
      </p:sp>
      <p:cxnSp>
        <p:nvCxnSpPr>
          <p:cNvPr id="12" name="Straight Connector 11" title="Divider Line">
            <a:extLst>
              <a:ext uri="{FF2B5EF4-FFF2-40B4-BE49-F238E27FC236}">
                <a16:creationId xmlns:a16="http://schemas.microsoft.com/office/drawing/2014/main" xmlns="" id="{3E48293B-B086-4048-863C-47E7C47880A1}"/>
              </a:ext>
            </a:extLst>
          </p:cNvPr>
          <p:cNvCxnSpPr>
            <a:cxnSpLocks/>
          </p:cNvCxnSpPr>
          <p:nvPr/>
        </p:nvCxnSpPr>
        <p:spPr bwMode="ltGray">
          <a:xfrm>
            <a:off x="680728" y="5753643"/>
            <a:ext cx="4974545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798248" y="184485"/>
            <a:ext cx="2739503" cy="5479005"/>
          </a:xfrm>
        </p:spPr>
      </p:pic>
      <p:sp>
        <p:nvSpPr>
          <p:cNvPr id="16" name="Rectangle 15" title="Icon Background">
            <a:extLst>
              <a:ext uri="{FF2B5EF4-FFF2-40B4-BE49-F238E27FC236}">
                <a16:creationId xmlns:a16="http://schemas.microsoft.com/office/drawing/2014/main" xmlns="" id="{05860339-31F7-4884-957E-5C40F818EBB8}"/>
              </a:ext>
            </a:extLst>
          </p:cNvPr>
          <p:cNvSpPr/>
          <p:nvPr/>
        </p:nvSpPr>
        <p:spPr>
          <a:xfrm>
            <a:off x="6630791" y="460387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cxnSp>
        <p:nvCxnSpPr>
          <p:cNvPr id="18" name="Straight Connector 17" title="Divider Line">
            <a:extLst>
              <a:ext uri="{FF2B5EF4-FFF2-40B4-BE49-F238E27FC236}">
                <a16:creationId xmlns:a16="http://schemas.microsoft.com/office/drawing/2014/main" xmlns="" id="{45C26E9A-3991-49A2-8D63-94C577E8A0AC}"/>
              </a:ext>
            </a:extLst>
          </p:cNvPr>
          <p:cNvCxnSpPr>
            <a:cxnSpLocks/>
          </p:cNvCxnSpPr>
          <p:nvPr/>
        </p:nvCxnSpPr>
        <p:spPr>
          <a:xfrm>
            <a:off x="6414002" y="2683030"/>
            <a:ext cx="15480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34535CB7-70A5-4E0C-835B-C50960E5BC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8002" y="2833098"/>
            <a:ext cx="1800000" cy="720000"/>
          </a:xfrm>
        </p:spPr>
        <p:txBody>
          <a:bodyPr/>
          <a:lstStyle/>
          <a:p>
            <a:r>
              <a:rPr lang="en-ZA" dirty="0" smtClean="0"/>
              <a:t>Functioning street light </a:t>
            </a:r>
          </a:p>
        </p:txBody>
      </p:sp>
      <p:sp>
        <p:nvSpPr>
          <p:cNvPr id="15" name="Rectangle 14" title="Icon Background">
            <a:extLst>
              <a:ext uri="{FF2B5EF4-FFF2-40B4-BE49-F238E27FC236}">
                <a16:creationId xmlns:a16="http://schemas.microsoft.com/office/drawing/2014/main" xmlns="" id="{056960D0-0A22-4E28-82F3-B9AA805E96A4}"/>
              </a:ext>
            </a:extLst>
          </p:cNvPr>
          <p:cNvSpPr/>
          <p:nvPr/>
        </p:nvSpPr>
        <p:spPr>
          <a:xfrm>
            <a:off x="9974499" y="460387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FA562AA1-9ED1-4AA1-8F21-A53B5A69C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31710" y="2198698"/>
            <a:ext cx="1800000" cy="360000"/>
          </a:xfrm>
        </p:spPr>
        <p:txBody>
          <a:bodyPr/>
          <a:lstStyle/>
          <a:p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Category 2</a:t>
            </a: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9" name="Straight Connector 18" title="Divider Line">
            <a:extLst>
              <a:ext uri="{FF2B5EF4-FFF2-40B4-BE49-F238E27FC236}">
                <a16:creationId xmlns:a16="http://schemas.microsoft.com/office/drawing/2014/main" xmlns="" id="{4EAA895A-8A04-4C68-83A5-3E4F5209FB7E}"/>
              </a:ext>
            </a:extLst>
          </p:cNvPr>
          <p:cNvCxnSpPr>
            <a:cxnSpLocks/>
          </p:cNvCxnSpPr>
          <p:nvPr/>
        </p:nvCxnSpPr>
        <p:spPr>
          <a:xfrm>
            <a:off x="9757710" y="2683030"/>
            <a:ext cx="15480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29E0145E-8E4E-439B-A78F-92EC279B320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631710" y="2833098"/>
            <a:ext cx="1800000" cy="720000"/>
          </a:xfrm>
        </p:spPr>
        <p:txBody>
          <a:bodyPr/>
          <a:lstStyle/>
          <a:p>
            <a:r>
              <a:rPr lang="en-ZA" dirty="0" smtClean="0"/>
              <a:t>Faulty street light  (Repairs required)</a:t>
            </a:r>
            <a:endParaRPr lang="en-Z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234C221-D094-445D-A8B7-0030E81656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3"/>
          </p:nvPr>
        </p:nvSpPr>
        <p:spPr>
          <a:xfrm>
            <a:off x="6288002" y="2160061"/>
            <a:ext cx="1800000" cy="360000"/>
          </a:xfrm>
        </p:spPr>
        <p:txBody>
          <a:bodyPr/>
          <a:lstStyle/>
          <a:p>
            <a:r>
              <a:rPr lang="en-IN" dirty="0" smtClean="0"/>
              <a:t>Category 1</a:t>
            </a:r>
            <a:endParaRPr lang="en-IN" dirty="0"/>
          </a:p>
        </p:txBody>
      </p:sp>
      <p:sp>
        <p:nvSpPr>
          <p:cNvPr id="38" name="Title 4">
            <a:extLst>
              <a:ext uri="{FF2B5EF4-FFF2-40B4-BE49-F238E27FC236}">
                <a16:creationId xmlns:a16="http://schemas.microsoft.com/office/drawing/2014/main" xmlns="" id="{F58C420A-3AEC-4BE5-BD90-C854A306696C}"/>
              </a:ext>
            </a:extLst>
          </p:cNvPr>
          <p:cNvSpPr txBox="1">
            <a:spLocks/>
          </p:cNvSpPr>
          <p:nvPr/>
        </p:nvSpPr>
        <p:spPr bwMode="ltGray">
          <a:xfrm>
            <a:off x="833128" y="6125351"/>
            <a:ext cx="4974545" cy="70095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600" kern="1200" spc="-15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/>
              <a:t>I</a:t>
            </a:r>
            <a:r>
              <a:rPr lang="en-IN" b="1" dirty="0" smtClean="0"/>
              <a:t>llumination </a:t>
            </a:r>
            <a:r>
              <a:rPr lang="en-IN" b="1" dirty="0"/>
              <a:t>level (Lux)</a:t>
            </a:r>
            <a:endParaRPr lang="en-IN" dirty="0"/>
          </a:p>
        </p:txBody>
      </p:sp>
      <p:pic>
        <p:nvPicPr>
          <p:cNvPr id="2052" name="Picture 4" descr="Image result for yellow bulb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5652" y="535643"/>
            <a:ext cx="901520" cy="936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Content Placeholder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9876527" y="6348805"/>
            <a:ext cx="1778827" cy="437758"/>
          </a:xfrm>
          <a:prstGeom prst="rect">
            <a:avLst/>
          </a:prstGeom>
        </p:spPr>
      </p:pic>
      <p:pic>
        <p:nvPicPr>
          <p:cNvPr id="1026" name="Picture 2" descr="Image result for red bulb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1792" y="531942"/>
            <a:ext cx="939835" cy="939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3042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 title="Divider Line">
            <a:extLst>
              <a:ext uri="{FF2B5EF4-FFF2-40B4-BE49-F238E27FC236}">
                <a16:creationId xmlns:a16="http://schemas.microsoft.com/office/drawing/2014/main" xmlns="" id="{3E48293B-B086-4048-863C-47E7C47880A1}"/>
              </a:ext>
            </a:extLst>
          </p:cNvPr>
          <p:cNvCxnSpPr>
            <a:cxnSpLocks/>
          </p:cNvCxnSpPr>
          <p:nvPr/>
        </p:nvCxnSpPr>
        <p:spPr bwMode="ltGray">
          <a:xfrm>
            <a:off x="755854" y="5853182"/>
            <a:ext cx="4974545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Content Placeholder 2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9876527" y="6348805"/>
            <a:ext cx="1778827" cy="437758"/>
          </a:xfrm>
        </p:spPr>
      </p:pic>
      <p:cxnSp>
        <p:nvCxnSpPr>
          <p:cNvPr id="18" name="Straight Connector 17" title="Divider Line">
            <a:extLst>
              <a:ext uri="{FF2B5EF4-FFF2-40B4-BE49-F238E27FC236}">
                <a16:creationId xmlns:a16="http://schemas.microsoft.com/office/drawing/2014/main" xmlns="" id="{45C26E9A-3991-49A2-8D63-94C577E8A0AC}"/>
              </a:ext>
            </a:extLst>
          </p:cNvPr>
          <p:cNvCxnSpPr>
            <a:cxnSpLocks/>
          </p:cNvCxnSpPr>
          <p:nvPr/>
        </p:nvCxnSpPr>
        <p:spPr>
          <a:xfrm>
            <a:off x="6414002" y="2683030"/>
            <a:ext cx="15480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34535CB7-70A5-4E0C-835B-C50960E5BC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8002" y="2833098"/>
            <a:ext cx="1800000" cy="720000"/>
          </a:xfrm>
        </p:spPr>
        <p:txBody>
          <a:bodyPr/>
          <a:lstStyle/>
          <a:p>
            <a:r>
              <a:rPr lang="en-ZA" dirty="0" smtClean="0"/>
              <a:t>0-60 dB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FA562AA1-9ED1-4AA1-8F21-A53B5A69C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02527" y="2198698"/>
            <a:ext cx="1800000" cy="360000"/>
          </a:xfrm>
        </p:spPr>
        <p:txBody>
          <a:bodyPr/>
          <a:lstStyle/>
          <a:p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Category 2</a:t>
            </a: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9" name="Straight Connector 18" title="Divider Line">
            <a:extLst>
              <a:ext uri="{FF2B5EF4-FFF2-40B4-BE49-F238E27FC236}">
                <a16:creationId xmlns:a16="http://schemas.microsoft.com/office/drawing/2014/main" xmlns="" id="{4EAA895A-8A04-4C68-83A5-3E4F5209FB7E}"/>
              </a:ext>
            </a:extLst>
          </p:cNvPr>
          <p:cNvCxnSpPr>
            <a:cxnSpLocks/>
          </p:cNvCxnSpPr>
          <p:nvPr/>
        </p:nvCxnSpPr>
        <p:spPr>
          <a:xfrm>
            <a:off x="8328527" y="2683030"/>
            <a:ext cx="15480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29E0145E-8E4E-439B-A78F-92EC279B320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02527" y="2833098"/>
            <a:ext cx="1800000" cy="720000"/>
          </a:xfrm>
        </p:spPr>
        <p:txBody>
          <a:bodyPr/>
          <a:lstStyle/>
          <a:p>
            <a:r>
              <a:rPr lang="en-ZA" dirty="0" smtClean="0"/>
              <a:t>61-80 dB</a:t>
            </a:r>
            <a:endParaRPr lang="en-ZA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77D79B0F-EFCB-42B1-AEAE-0FE4763D445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117052" y="2198698"/>
            <a:ext cx="1800000" cy="360000"/>
          </a:xfrm>
        </p:spPr>
        <p:txBody>
          <a:bodyPr/>
          <a:lstStyle/>
          <a:p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Emergency</a:t>
            </a: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0" name="Straight Connector 19" title="Divider Line">
            <a:extLst>
              <a:ext uri="{FF2B5EF4-FFF2-40B4-BE49-F238E27FC236}">
                <a16:creationId xmlns:a16="http://schemas.microsoft.com/office/drawing/2014/main" xmlns="" id="{59D2C94E-1924-4389-B84A-2828D610B220}"/>
              </a:ext>
            </a:extLst>
          </p:cNvPr>
          <p:cNvCxnSpPr>
            <a:cxnSpLocks/>
          </p:cNvCxnSpPr>
          <p:nvPr/>
        </p:nvCxnSpPr>
        <p:spPr>
          <a:xfrm>
            <a:off x="10243052" y="2683030"/>
            <a:ext cx="154800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1D0238C6-EDC9-431C-B062-27BAF34CDE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17052" y="2833098"/>
            <a:ext cx="1800000" cy="720000"/>
          </a:xfrm>
        </p:spPr>
        <p:txBody>
          <a:bodyPr/>
          <a:lstStyle/>
          <a:p>
            <a:r>
              <a:rPr lang="en-ZA" dirty="0" smtClean="0"/>
              <a:t>Above 80 dB</a:t>
            </a:r>
            <a:endParaRPr lang="en-Z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234C221-D094-445D-A8B7-0030E81656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3"/>
          </p:nvPr>
        </p:nvSpPr>
        <p:spPr>
          <a:xfrm>
            <a:off x="6288002" y="2160061"/>
            <a:ext cx="1800000" cy="360000"/>
          </a:xfrm>
        </p:spPr>
        <p:txBody>
          <a:bodyPr/>
          <a:lstStyle/>
          <a:p>
            <a:r>
              <a:rPr lang="en-IN" dirty="0" smtClean="0"/>
              <a:t>Category 1</a:t>
            </a:r>
            <a:endParaRPr lang="en-IN" dirty="0"/>
          </a:p>
        </p:txBody>
      </p:sp>
      <p:sp>
        <p:nvSpPr>
          <p:cNvPr id="38" name="Title 4">
            <a:extLst>
              <a:ext uri="{FF2B5EF4-FFF2-40B4-BE49-F238E27FC236}">
                <a16:creationId xmlns:a16="http://schemas.microsoft.com/office/drawing/2014/main" xmlns="" id="{F58C420A-3AEC-4BE5-BD90-C854A306696C}"/>
              </a:ext>
            </a:extLst>
          </p:cNvPr>
          <p:cNvSpPr txBox="1">
            <a:spLocks/>
          </p:cNvSpPr>
          <p:nvPr/>
        </p:nvSpPr>
        <p:spPr bwMode="ltGray">
          <a:xfrm>
            <a:off x="755854" y="6674250"/>
            <a:ext cx="4974545" cy="70095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600" kern="1200" spc="-15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Measurement of Noise Level(dB)</a:t>
            </a:r>
          </a:p>
          <a:p>
            <a:endParaRPr lang="en-IN" dirty="0"/>
          </a:p>
        </p:txBody>
      </p:sp>
      <p:sp>
        <p:nvSpPr>
          <p:cNvPr id="22" name="Title 4">
            <a:extLst>
              <a:ext uri="{FF2B5EF4-FFF2-40B4-BE49-F238E27FC236}">
                <a16:creationId xmlns:a16="http://schemas.microsoft.com/office/drawing/2014/main" xmlns="" id="{F58C420A-3AEC-4BE5-BD90-C854A306696C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6288002" y="3866135"/>
            <a:ext cx="5827193" cy="2257506"/>
          </a:xfrm>
        </p:spPr>
        <p:txBody>
          <a:bodyPr/>
          <a:lstStyle/>
          <a:p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/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Benefits :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Classification  of  area  in decibel level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 Real Estate Solutions</a:t>
            </a:r>
            <a:b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</a:br>
            <a:r>
              <a:rPr lang="en-ZA" sz="24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- Depicting Noise level  on Google maps  which is             accessible with ease and no extra-cost</a:t>
            </a:r>
            <a:endParaRPr lang="en-ZA" sz="2400" dirty="0">
              <a:solidFill>
                <a:schemeClr val="tx1"/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2052" name="Picture 4" descr="Image result for yellow solid backgroun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8553450" y="677741"/>
            <a:ext cx="839590" cy="67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red solid backgroun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200" y="672417"/>
            <a:ext cx="853083" cy="678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#21421e color image myrtl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8802" y="672417"/>
            <a:ext cx="824999" cy="678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623" y="168140"/>
            <a:ext cx="2791006" cy="558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91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F58C420A-3AEC-4BE5-BD90-C854A306696C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80728" y="4027938"/>
            <a:ext cx="4974545" cy="1343025"/>
          </a:xfrm>
        </p:spPr>
        <p:txBody>
          <a:bodyPr/>
          <a:lstStyle/>
          <a:p>
            <a:r>
              <a:rPr lang="en-ZA" dirty="0"/>
              <a:t>Product</a:t>
            </a:r>
          </a:p>
        </p:txBody>
      </p:sp>
      <p:cxnSp>
        <p:nvCxnSpPr>
          <p:cNvPr id="12" name="Straight Connector 11" title="Divider Line">
            <a:extLst>
              <a:ext uri="{FF2B5EF4-FFF2-40B4-BE49-F238E27FC236}">
                <a16:creationId xmlns:a16="http://schemas.microsoft.com/office/drawing/2014/main" xmlns="" id="{3E48293B-B086-4048-863C-47E7C47880A1}"/>
              </a:ext>
            </a:extLst>
          </p:cNvPr>
          <p:cNvCxnSpPr>
            <a:cxnSpLocks/>
          </p:cNvCxnSpPr>
          <p:nvPr/>
        </p:nvCxnSpPr>
        <p:spPr bwMode="gray">
          <a:xfrm>
            <a:off x="680728" y="5491163"/>
            <a:ext cx="4974545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1AC9E886-BD82-4757-912B-F7589A22164F}"/>
              </a:ext>
            </a:extLst>
          </p:cNvPr>
          <p:cNvSpPr>
            <a:spLocks noGrp="1"/>
          </p:cNvSpPr>
          <p:nvPr>
            <p:ph idx="1"/>
          </p:nvPr>
        </p:nvSpPr>
        <p:spPr bwMode="gray"/>
        <p:txBody>
          <a:bodyPr/>
          <a:lstStyle/>
          <a:p>
            <a:r>
              <a:rPr lang="en-ZA" b="1" dirty="0" smtClean="0"/>
              <a:t>Nimble Maps</a:t>
            </a:r>
            <a:r>
              <a:rPr lang="en-ZA" dirty="0" smtClean="0"/>
              <a:t> –  </a:t>
            </a:r>
            <a:r>
              <a:rPr lang="en-US" dirty="0"/>
              <a:t>The project </a:t>
            </a:r>
            <a:r>
              <a:rPr lang="en-US" dirty="0" smtClean="0"/>
              <a:t>aims to </a:t>
            </a:r>
            <a:r>
              <a:rPr lang="en-US" dirty="0"/>
              <a:t>integrate the </a:t>
            </a:r>
            <a:r>
              <a:rPr lang="en-US" dirty="0" err="1"/>
              <a:t>google</a:t>
            </a:r>
            <a:r>
              <a:rPr lang="en-US" dirty="0"/>
              <a:t> maps </a:t>
            </a:r>
            <a:r>
              <a:rPr lang="en-US" dirty="0" smtClean="0"/>
              <a:t>with </a:t>
            </a:r>
            <a:r>
              <a:rPr lang="en-US" dirty="0" err="1" smtClean="0"/>
              <a:t>webapp</a:t>
            </a:r>
            <a:r>
              <a:rPr lang="en-US" dirty="0" smtClean="0"/>
              <a:t> </a:t>
            </a:r>
            <a:r>
              <a:rPr lang="en-US" dirty="0"/>
              <a:t>and use machine learning model to solve the problems and make the model smarter.</a:t>
            </a:r>
            <a:endParaRPr lang="en-ZA" dirty="0"/>
          </a:p>
        </p:txBody>
      </p:sp>
      <p:sp>
        <p:nvSpPr>
          <p:cNvPr id="16" name="Rectangle 15" title="Icon Background">
            <a:extLst>
              <a:ext uri="{FF2B5EF4-FFF2-40B4-BE49-F238E27FC236}">
                <a16:creationId xmlns:a16="http://schemas.microsoft.com/office/drawing/2014/main" xmlns="" id="{05860339-31F7-4884-957E-5C40F818EBB8}"/>
              </a:ext>
            </a:extLst>
          </p:cNvPr>
          <p:cNvSpPr/>
          <p:nvPr/>
        </p:nvSpPr>
        <p:spPr>
          <a:xfrm>
            <a:off x="7421366" y="1108725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pic>
        <p:nvPicPr>
          <p:cNvPr id="34" name="Graphic 33" descr="Bullseye" title="Placeholder Icon">
            <a:extLst>
              <a:ext uri="{FF2B5EF4-FFF2-40B4-BE49-F238E27FC236}">
                <a16:creationId xmlns:a16="http://schemas.microsoft.com/office/drawing/2014/main" xmlns="" id="{01B04A53-CFF0-41E3-A36F-790D2F6B635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7721177" y="1408536"/>
            <a:ext cx="514800" cy="5148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77D79B0F-EFCB-42B1-AEAE-0FE4763D445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78577" y="2360347"/>
            <a:ext cx="1800000" cy="360000"/>
          </a:xfrm>
        </p:spPr>
        <p:txBody>
          <a:bodyPr/>
          <a:lstStyle/>
          <a:p>
            <a:r>
              <a:rPr lang="en-ZA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Unique </a:t>
            </a:r>
          </a:p>
        </p:txBody>
      </p:sp>
      <p:cxnSp>
        <p:nvCxnSpPr>
          <p:cNvPr id="18" name="Straight Connector 17" title="Divider Line">
            <a:extLst>
              <a:ext uri="{FF2B5EF4-FFF2-40B4-BE49-F238E27FC236}">
                <a16:creationId xmlns:a16="http://schemas.microsoft.com/office/drawing/2014/main" xmlns="" id="{45C26E9A-3991-49A2-8D63-94C577E8A0AC}"/>
              </a:ext>
            </a:extLst>
          </p:cNvPr>
          <p:cNvCxnSpPr>
            <a:cxnSpLocks/>
          </p:cNvCxnSpPr>
          <p:nvPr/>
        </p:nvCxnSpPr>
        <p:spPr>
          <a:xfrm>
            <a:off x="7204577" y="2857547"/>
            <a:ext cx="15480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 title="Icon Background">
            <a:extLst>
              <a:ext uri="{FF2B5EF4-FFF2-40B4-BE49-F238E27FC236}">
                <a16:creationId xmlns:a16="http://schemas.microsoft.com/office/drawing/2014/main" xmlns="" id="{056960D0-0A22-4E28-82F3-B9AA805E96A4}"/>
              </a:ext>
            </a:extLst>
          </p:cNvPr>
          <p:cNvSpPr/>
          <p:nvPr/>
        </p:nvSpPr>
        <p:spPr>
          <a:xfrm>
            <a:off x="9745466" y="1108725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pic>
        <p:nvPicPr>
          <p:cNvPr id="32" name="Graphic 31" descr="Lecturer" title="Placeholder Icon">
            <a:extLst>
              <a:ext uri="{FF2B5EF4-FFF2-40B4-BE49-F238E27FC236}">
                <a16:creationId xmlns:a16="http://schemas.microsoft.com/office/drawing/2014/main" xmlns="" id="{A67046E4-7EA7-414C-8B67-BE9C73705C8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0045277" y="1408536"/>
            <a:ext cx="514800" cy="5148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7325661-92B1-4FD6-80E6-C1A1C5F5B8B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402677" y="2360347"/>
            <a:ext cx="1800000" cy="360000"/>
          </a:xfrm>
        </p:spPr>
        <p:txBody>
          <a:bodyPr/>
          <a:lstStyle/>
          <a:p>
            <a:r>
              <a:rPr lang="en-ZA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First to Market</a:t>
            </a:r>
          </a:p>
        </p:txBody>
      </p:sp>
      <p:cxnSp>
        <p:nvCxnSpPr>
          <p:cNvPr id="19" name="Straight Connector 18" title="Divider Line">
            <a:extLst>
              <a:ext uri="{FF2B5EF4-FFF2-40B4-BE49-F238E27FC236}">
                <a16:creationId xmlns:a16="http://schemas.microsoft.com/office/drawing/2014/main" xmlns="" id="{4EAA895A-8A04-4C68-83A5-3E4F5209FB7E}"/>
              </a:ext>
            </a:extLst>
          </p:cNvPr>
          <p:cNvCxnSpPr>
            <a:cxnSpLocks/>
          </p:cNvCxnSpPr>
          <p:nvPr/>
        </p:nvCxnSpPr>
        <p:spPr>
          <a:xfrm>
            <a:off x="9528677" y="2857547"/>
            <a:ext cx="15480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 title="Icon Background">
            <a:extLst>
              <a:ext uri="{FF2B5EF4-FFF2-40B4-BE49-F238E27FC236}">
                <a16:creationId xmlns:a16="http://schemas.microsoft.com/office/drawing/2014/main" xmlns="" id="{7AEBBE7F-98BB-4059-8F15-7198C7DAC337}"/>
              </a:ext>
            </a:extLst>
          </p:cNvPr>
          <p:cNvSpPr/>
          <p:nvPr/>
        </p:nvSpPr>
        <p:spPr>
          <a:xfrm>
            <a:off x="7421366" y="3759341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pic>
        <p:nvPicPr>
          <p:cNvPr id="21" name="Graphic 20" descr="Network" title="Placeholder Icon">
            <a:extLst>
              <a:ext uri="{FF2B5EF4-FFF2-40B4-BE49-F238E27FC236}">
                <a16:creationId xmlns:a16="http://schemas.microsoft.com/office/drawing/2014/main" xmlns="" id="{E34FD3C6-9F01-4A17-AD96-054AF500405F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7721177" y="4059152"/>
            <a:ext cx="514800" cy="514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0F0E443A-F987-4A67-86AD-557D61E479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78577" y="5010963"/>
            <a:ext cx="1800000" cy="360000"/>
          </a:xfrm>
        </p:spPr>
        <p:txBody>
          <a:bodyPr/>
          <a:lstStyle/>
          <a:p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Reliable</a:t>
            </a: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8" name="Straight Connector 27" title="Divider Line">
            <a:extLst>
              <a:ext uri="{FF2B5EF4-FFF2-40B4-BE49-F238E27FC236}">
                <a16:creationId xmlns:a16="http://schemas.microsoft.com/office/drawing/2014/main" xmlns="" id="{FDEE8591-D916-4064-8CD3-2AD3F759B9E2}"/>
              </a:ext>
            </a:extLst>
          </p:cNvPr>
          <p:cNvCxnSpPr>
            <a:cxnSpLocks/>
          </p:cNvCxnSpPr>
          <p:nvPr/>
        </p:nvCxnSpPr>
        <p:spPr>
          <a:xfrm>
            <a:off x="7204577" y="5508163"/>
            <a:ext cx="154800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 title="Icon Background">
            <a:extLst>
              <a:ext uri="{FF2B5EF4-FFF2-40B4-BE49-F238E27FC236}">
                <a16:creationId xmlns:a16="http://schemas.microsoft.com/office/drawing/2014/main" xmlns="" id="{A892DD94-78B8-4911-A32B-3B174E2921B2}"/>
              </a:ext>
            </a:extLst>
          </p:cNvPr>
          <p:cNvSpPr/>
          <p:nvPr/>
        </p:nvSpPr>
        <p:spPr>
          <a:xfrm>
            <a:off x="9723042" y="3759341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pic>
        <p:nvPicPr>
          <p:cNvPr id="30" name="Graphic 29" descr="Megaphone" title="Placeholder Icon">
            <a:extLst>
              <a:ext uri="{FF2B5EF4-FFF2-40B4-BE49-F238E27FC236}">
                <a16:creationId xmlns:a16="http://schemas.microsoft.com/office/drawing/2014/main" xmlns="" id="{72D31FC8-7143-4EC0-8D99-6AE8BC0B8DFB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10022853" y="4059152"/>
            <a:ext cx="514800" cy="5148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FA562AA1-9ED1-4AA1-8F21-A53B5A69C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02677" y="5010963"/>
            <a:ext cx="1800000" cy="360000"/>
          </a:xfrm>
        </p:spPr>
        <p:txBody>
          <a:bodyPr/>
          <a:lstStyle/>
          <a:p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User-Friendly</a:t>
            </a: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0" name="Straight Connector 19" title="Divider Line">
            <a:extLst>
              <a:ext uri="{FF2B5EF4-FFF2-40B4-BE49-F238E27FC236}">
                <a16:creationId xmlns:a16="http://schemas.microsoft.com/office/drawing/2014/main" xmlns="" id="{59D2C94E-1924-4389-B84A-2828D610B220}"/>
              </a:ext>
            </a:extLst>
          </p:cNvPr>
          <p:cNvCxnSpPr>
            <a:cxnSpLocks/>
          </p:cNvCxnSpPr>
          <p:nvPr/>
        </p:nvCxnSpPr>
        <p:spPr>
          <a:xfrm>
            <a:off x="9528677" y="5508163"/>
            <a:ext cx="1548000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234C221-D094-445D-A8B7-0030E81656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6</a:t>
            </a:fld>
            <a:endParaRPr lang="en-ZA" dirty="0"/>
          </a:p>
        </p:txBody>
      </p:sp>
      <p:pic>
        <p:nvPicPr>
          <p:cNvPr id="27" name="Content Placeholder 2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9876527" y="6348805"/>
            <a:ext cx="1778827" cy="437758"/>
          </a:xfrm>
          <a:prstGeom prst="rect">
            <a:avLst/>
          </a:prstGeom>
        </p:spPr>
      </p:pic>
      <p:pic>
        <p:nvPicPr>
          <p:cNvPr id="22" name="Picture Placeholder 21"/>
          <p:cNvPicPr>
            <a:picLocks noGrp="1" noChangeAspect="1"/>
          </p:cNvPicPr>
          <p:nvPr>
            <p:ph type="pic" sz="quarter" idx="12"/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57" b="16057"/>
          <a:stretch>
            <a:fillRect/>
          </a:stretch>
        </p:blipFill>
        <p:spPr>
          <a:xfrm>
            <a:off x="431800" y="-38100"/>
            <a:ext cx="5472113" cy="4468432"/>
          </a:xfrm>
        </p:spPr>
      </p:pic>
    </p:spTree>
    <p:extLst>
      <p:ext uri="{BB962C8B-B14F-4D97-AF65-F5344CB8AC3E}">
        <p14:creationId xmlns:p14="http://schemas.microsoft.com/office/powerpoint/2010/main" val="59096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3EAE0D-88F0-4123-A369-92983D7E5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Web Application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3873866-C6DF-4447-8D2F-8A88CF14E6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2000" y="864000"/>
            <a:ext cx="3975100" cy="1744662"/>
          </a:xfrm>
        </p:spPr>
        <p:txBody>
          <a:bodyPr/>
          <a:lstStyle/>
          <a:p>
            <a:r>
              <a:rPr lang="en-ZA" dirty="0" smtClean="0"/>
              <a:t>Emphasizing on our </a:t>
            </a:r>
            <a:r>
              <a:rPr lang="en-ZA" dirty="0"/>
              <a:t/>
            </a:r>
            <a:br>
              <a:rPr lang="en-ZA" dirty="0"/>
            </a:br>
            <a:r>
              <a:rPr lang="en-ZA" dirty="0"/>
              <a:t>main </a:t>
            </a:r>
            <a:r>
              <a:rPr lang="en-ZA" dirty="0" smtClean="0"/>
              <a:t>benefits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6BC25F-F41F-4EE7-8166-FD25E15EA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2837347"/>
            <a:ext cx="3974900" cy="3057833"/>
          </a:xfrm>
        </p:spPr>
        <p:txBody>
          <a:bodyPr/>
          <a:lstStyle/>
          <a:p>
            <a:pPr marL="0" indent="0">
              <a:buNone/>
            </a:pPr>
            <a:r>
              <a:rPr lang="en-ZA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Other benefits include</a:t>
            </a:r>
          </a:p>
          <a:p>
            <a:r>
              <a:rPr lang="en-IN" sz="1400" b="1" dirty="0" smtClean="0"/>
              <a:t>Reducing accidents and facilitate transport system.</a:t>
            </a:r>
            <a:endParaRPr lang="en-ZA" sz="1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sz="1400" b="1" dirty="0" err="1" smtClean="0"/>
              <a:t>Enchancing</a:t>
            </a:r>
            <a:r>
              <a:rPr lang="en-IN" sz="1400" b="1" dirty="0" smtClean="0"/>
              <a:t> public safety.</a:t>
            </a:r>
          </a:p>
          <a:p>
            <a:r>
              <a:rPr lang="en-IN" sz="1400" b="1" dirty="0" smtClean="0"/>
              <a:t>Empowering maps with practical and safe solutions to everyday problem.</a:t>
            </a:r>
          </a:p>
          <a:p>
            <a:r>
              <a:rPr lang="en-IN" sz="1400" b="1" dirty="0" smtClean="0"/>
              <a:t>Real Estate feature increment.</a:t>
            </a:r>
          </a:p>
          <a:p>
            <a:r>
              <a:rPr lang="en-IN" sz="1400" b="1" dirty="0" smtClean="0"/>
              <a:t>Crowd Validation and categorisation by ML Techniques for smart model.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7A106A1-5BFA-4033-8A49-0E0F2A688C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7</a:t>
            </a:fld>
            <a:endParaRPr lang="en-ZA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" r="160"/>
          <a:stretch>
            <a:fillRect/>
          </a:stretch>
        </p:blipFill>
        <p:spPr/>
      </p:pic>
      <p:pic>
        <p:nvPicPr>
          <p:cNvPr id="7" name="Content Placeholder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9876527" y="6348805"/>
            <a:ext cx="1778827" cy="43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66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7D1F8E-48FE-488B-A9FF-5984CD8E4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Business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5ADB5E6-B409-4DC6-A6BD-4CDB7349C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06242"/>
            <a:ext cx="11340000" cy="360000"/>
          </a:xfrm>
        </p:spPr>
        <p:txBody>
          <a:bodyPr/>
          <a:lstStyle/>
          <a:p>
            <a:r>
              <a:rPr lang="en-ZA" dirty="0"/>
              <a:t>There is an opportunity for success</a:t>
            </a:r>
          </a:p>
        </p:txBody>
      </p:sp>
      <p:sp>
        <p:nvSpPr>
          <p:cNvPr id="24" name="Rectangle 23" title="Icon Background">
            <a:extLst>
              <a:ext uri="{FF2B5EF4-FFF2-40B4-BE49-F238E27FC236}">
                <a16:creationId xmlns:a16="http://schemas.microsoft.com/office/drawing/2014/main" xmlns="" id="{8C1073E4-F5B8-41C9-BC20-6329036B5025}"/>
              </a:ext>
            </a:extLst>
          </p:cNvPr>
          <p:cNvSpPr/>
          <p:nvPr/>
        </p:nvSpPr>
        <p:spPr>
          <a:xfrm>
            <a:off x="2664538" y="2742530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pic>
        <p:nvPicPr>
          <p:cNvPr id="38" name="Graphic 37" descr="Teacher" title="Placeholder Icon">
            <a:extLst>
              <a:ext uri="{FF2B5EF4-FFF2-40B4-BE49-F238E27FC236}">
                <a16:creationId xmlns:a16="http://schemas.microsoft.com/office/drawing/2014/main" xmlns="" id="{D9AA2FD2-066D-45E0-9569-3280B05C555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960749" y="3038741"/>
            <a:ext cx="522000" cy="522000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="" id="{14084BC5-2173-45D5-9E56-563C563D35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ZA" dirty="0" smtClean="0"/>
              <a:t>Direct sale</a:t>
            </a: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0" name="Straight Connector 19" title="Divider Line">
            <a:extLst>
              <a:ext uri="{FF2B5EF4-FFF2-40B4-BE49-F238E27FC236}">
                <a16:creationId xmlns:a16="http://schemas.microsoft.com/office/drawing/2014/main" xmlns="" id="{3FBD2CC2-A27F-456D-8D6B-3CFE314DBA1A}"/>
              </a:ext>
            </a:extLst>
          </p:cNvPr>
          <p:cNvCxnSpPr>
            <a:cxnSpLocks/>
          </p:cNvCxnSpPr>
          <p:nvPr/>
        </p:nvCxnSpPr>
        <p:spPr>
          <a:xfrm>
            <a:off x="2447749" y="4487863"/>
            <a:ext cx="15480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xmlns="" id="{7E306DD9-7B8A-4C24-A2E4-926B6BF6C2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ZA" dirty="0" smtClean="0"/>
              <a:t>Ad stream</a:t>
            </a:r>
            <a:endParaRPr lang="en-ZA" dirty="0"/>
          </a:p>
        </p:txBody>
      </p:sp>
      <p:sp>
        <p:nvSpPr>
          <p:cNvPr id="23" name="Rectangle 22" title="Icon Background">
            <a:extLst>
              <a:ext uri="{FF2B5EF4-FFF2-40B4-BE49-F238E27FC236}">
                <a16:creationId xmlns:a16="http://schemas.microsoft.com/office/drawing/2014/main" xmlns="" id="{338D1D98-5389-456F-97BB-E9A6B2DEE098}"/>
              </a:ext>
            </a:extLst>
          </p:cNvPr>
          <p:cNvSpPr/>
          <p:nvPr/>
        </p:nvSpPr>
        <p:spPr>
          <a:xfrm>
            <a:off x="5544287" y="2742530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xmlns="" id="{5EB121FC-C0E3-46F5-8451-FEBDE3886C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Venture </a:t>
            </a:r>
            <a:r>
              <a:rPr lang="en-ZA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Consultation</a:t>
            </a:r>
            <a:endParaRPr lang="en-ZA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1" name="Straight Connector 20" title="Divider Line">
            <a:extLst>
              <a:ext uri="{FF2B5EF4-FFF2-40B4-BE49-F238E27FC236}">
                <a16:creationId xmlns:a16="http://schemas.microsoft.com/office/drawing/2014/main" xmlns="" id="{91E2A3AC-B89F-458B-A103-9681AD901A0B}"/>
              </a:ext>
            </a:extLst>
          </p:cNvPr>
          <p:cNvCxnSpPr>
            <a:cxnSpLocks/>
          </p:cNvCxnSpPr>
          <p:nvPr/>
        </p:nvCxnSpPr>
        <p:spPr>
          <a:xfrm>
            <a:off x="5327498" y="4487863"/>
            <a:ext cx="15480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F8D751D2-CF20-41EC-9EC0-FE072FB970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ZA" dirty="0" smtClean="0"/>
              <a:t>Targeting major Map Leagues</a:t>
            </a:r>
            <a:endParaRPr lang="en-ZA" dirty="0"/>
          </a:p>
        </p:txBody>
      </p:sp>
      <p:sp>
        <p:nvSpPr>
          <p:cNvPr id="25" name="Rectangle 24" title="Icon Background">
            <a:extLst>
              <a:ext uri="{FF2B5EF4-FFF2-40B4-BE49-F238E27FC236}">
                <a16:creationId xmlns:a16="http://schemas.microsoft.com/office/drawing/2014/main" xmlns="" id="{68564942-0718-48BF-9A1F-9EC35051A510}"/>
              </a:ext>
            </a:extLst>
          </p:cNvPr>
          <p:cNvSpPr/>
          <p:nvPr/>
        </p:nvSpPr>
        <p:spPr>
          <a:xfrm>
            <a:off x="8420100" y="2742530"/>
            <a:ext cx="1114422" cy="1114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="" id="{04988242-F2AD-4512-B0A1-DB6CCA2AC2F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ZA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Subscriptional</a:t>
            </a: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2" name="Straight Connector 21" title="Divider Line">
            <a:extLst>
              <a:ext uri="{FF2B5EF4-FFF2-40B4-BE49-F238E27FC236}">
                <a16:creationId xmlns:a16="http://schemas.microsoft.com/office/drawing/2014/main" xmlns="" id="{F494E1CA-0600-4970-93CD-9FB5EC22F9D8}"/>
              </a:ext>
            </a:extLst>
          </p:cNvPr>
          <p:cNvCxnSpPr>
            <a:cxnSpLocks/>
          </p:cNvCxnSpPr>
          <p:nvPr/>
        </p:nvCxnSpPr>
        <p:spPr>
          <a:xfrm>
            <a:off x="8207247" y="4487863"/>
            <a:ext cx="154800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="" id="{D854B138-BB2C-4433-AB1E-94E987A3E6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ZA" dirty="0" smtClean="0"/>
              <a:t>Real-estate 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2C498C9-E1DA-42F3-BFAC-49037F6A5E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8</a:t>
            </a:fld>
            <a:endParaRPr lang="en-ZA" dirty="0"/>
          </a:p>
        </p:txBody>
      </p:sp>
      <p:pic>
        <p:nvPicPr>
          <p:cNvPr id="26" name="Content Placeholder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9876527" y="6348805"/>
            <a:ext cx="1778827" cy="437758"/>
          </a:xfrm>
          <a:prstGeom prst="rect">
            <a:avLst/>
          </a:prstGeom>
        </p:spPr>
      </p:pic>
      <p:pic>
        <p:nvPicPr>
          <p:cNvPr id="3074" name="Picture 2" descr="Image result for building vector ar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5436" y="2894903"/>
            <a:ext cx="823749" cy="82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ap vector art black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599" y="2921502"/>
            <a:ext cx="851798" cy="77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45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95385A3C-2778-4B23-9530-DFD5A61DA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Market </a:t>
            </a:r>
            <a:r>
              <a:rPr lang="en-ZA" dirty="0" smtClean="0"/>
              <a:t>Opportunity</a:t>
            </a:r>
            <a:endParaRPr lang="en-ZA" dirty="0"/>
          </a:p>
        </p:txBody>
      </p:sp>
      <p:sp>
        <p:nvSpPr>
          <p:cNvPr id="2" name="Text Placeholder 1" title="Opportunity Graph Circles">
            <a:extLst>
              <a:ext uri="{FF2B5EF4-FFF2-40B4-BE49-F238E27FC236}">
                <a16:creationId xmlns:a16="http://schemas.microsoft.com/office/drawing/2014/main" xmlns="" id="{53193EEC-42F5-4A40-BD02-0CE3C0DAE85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ZA" dirty="0" smtClean="0"/>
              <a:t>Expected Users</a:t>
            </a:r>
            <a:endParaRPr lang="en-Z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12397EA2-CB56-4B2A-B8D7-9EBF17AF910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ZA" sz="5400" dirty="0" smtClean="0"/>
              <a:t>154.4M</a:t>
            </a:r>
            <a:endParaRPr lang="en-ZA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6" name="Straight Connector 15" title="Divider Line">
            <a:extLst>
              <a:ext uri="{FF2B5EF4-FFF2-40B4-BE49-F238E27FC236}">
                <a16:creationId xmlns:a16="http://schemas.microsoft.com/office/drawing/2014/main" xmlns="" id="{A03BE848-3222-4622-8610-FFB9FFFD4138}"/>
              </a:ext>
            </a:extLst>
          </p:cNvPr>
          <p:cNvCxnSpPr>
            <a:cxnSpLocks/>
          </p:cNvCxnSpPr>
          <p:nvPr/>
        </p:nvCxnSpPr>
        <p:spPr>
          <a:xfrm>
            <a:off x="2290738" y="4156765"/>
            <a:ext cx="15480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 title="Opportunity Graph Circles">
            <a:extLst>
              <a:ext uri="{FF2B5EF4-FFF2-40B4-BE49-F238E27FC236}">
                <a16:creationId xmlns:a16="http://schemas.microsoft.com/office/drawing/2014/main" xmlns="" id="{7AA1A6A7-6F19-4288-85D6-5B84C5AFEDD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ZA" dirty="0" smtClean="0"/>
              <a:t>Merge Opportunity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BE0CA0B1-C78D-4347-B915-9C13669BE54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ZA" dirty="0" smtClean="0"/>
              <a:t>70%</a:t>
            </a: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7" name="Straight Connector 16" title="Divider Line">
            <a:extLst>
              <a:ext uri="{FF2B5EF4-FFF2-40B4-BE49-F238E27FC236}">
                <a16:creationId xmlns:a16="http://schemas.microsoft.com/office/drawing/2014/main" xmlns="" id="{2BE6D00D-52E6-45D5-93DA-8687991C2967}"/>
              </a:ext>
            </a:extLst>
          </p:cNvPr>
          <p:cNvCxnSpPr>
            <a:cxnSpLocks/>
          </p:cNvCxnSpPr>
          <p:nvPr/>
        </p:nvCxnSpPr>
        <p:spPr>
          <a:xfrm>
            <a:off x="6073327" y="4156765"/>
            <a:ext cx="154800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 title="Opportunity Graph Circles">
            <a:extLst>
              <a:ext uri="{FF2B5EF4-FFF2-40B4-BE49-F238E27FC236}">
                <a16:creationId xmlns:a16="http://schemas.microsoft.com/office/drawing/2014/main" xmlns="" id="{B6E28C1D-A3A4-44CF-9AF6-C1E3D7B8967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ZA" dirty="0" smtClean="0"/>
              <a:t>Our Accuracy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5243970A-31CF-49C9-9A24-2B118246236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ZA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90%</a:t>
            </a:r>
            <a:endParaRPr lang="en-ZA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8" name="Straight Connector 17" title="Divider Line">
            <a:extLst>
              <a:ext uri="{FF2B5EF4-FFF2-40B4-BE49-F238E27FC236}">
                <a16:creationId xmlns:a16="http://schemas.microsoft.com/office/drawing/2014/main" xmlns="" id="{258409DB-08AB-499E-AEE2-60288B07CC14}"/>
              </a:ext>
            </a:extLst>
          </p:cNvPr>
          <p:cNvCxnSpPr>
            <a:cxnSpLocks/>
          </p:cNvCxnSpPr>
          <p:nvPr/>
        </p:nvCxnSpPr>
        <p:spPr>
          <a:xfrm>
            <a:off x="9024600" y="4156765"/>
            <a:ext cx="1548000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585A09F-6080-4B8E-A419-A648032805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9</a:t>
            </a:fld>
            <a:endParaRPr lang="en-ZA" dirty="0"/>
          </a:p>
        </p:txBody>
      </p:sp>
      <p:pic>
        <p:nvPicPr>
          <p:cNvPr id="19" name="Content Placeholder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9876527" y="6348805"/>
            <a:ext cx="1778827" cy="437758"/>
          </a:xfrm>
          <a:prstGeom prst="rect">
            <a:avLst/>
          </a:prstGeom>
        </p:spPr>
      </p:pic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N" dirty="0" smtClean="0"/>
              <a:t>Number of users using Google Maps is increasing exponentially.</a:t>
            </a:r>
            <a:endParaRPr lang="en-IN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 smtClean="0"/>
              <a:t>Around 70% of unique Google maps API prototypes gets merged into Google</a:t>
            </a:r>
            <a:endParaRPr lang="en-IN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Machine </a:t>
            </a:r>
            <a:r>
              <a:rPr lang="en-IN" dirty="0"/>
              <a:t>L</a:t>
            </a:r>
            <a:r>
              <a:rPr lang="en-IN" dirty="0" smtClean="0"/>
              <a:t>earning models accurately works with probability of 90%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615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Great Pitch Decks - Technology">
      <a:dk1>
        <a:sysClr val="windowText" lastClr="000000"/>
      </a:dk1>
      <a:lt1>
        <a:sysClr val="window" lastClr="FFFFFF"/>
      </a:lt1>
      <a:dk2>
        <a:srgbClr val="12121E"/>
      </a:dk2>
      <a:lt2>
        <a:srgbClr val="F2F2F2"/>
      </a:lt2>
      <a:accent1>
        <a:srgbClr val="00B0F0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ECCF3"/>
      </a:hlink>
      <a:folHlink>
        <a:srgbClr val="7F7F7F"/>
      </a:folHlink>
    </a:clrScheme>
    <a:fontScheme name="Custom 141">
      <a:majorFont>
        <a:latin typeface="Arial Black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ech Pitch Deck_SB - v6.potx" id="{93EB355F-44AA-4C3B-B422-06FEF3368D10}" vid="{6D3ED4B3-79CD-40AE-9163-46339FA987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at Pitch Decks - Technology">
    <a:dk1>
      <a:sysClr val="windowText" lastClr="000000"/>
    </a:dk1>
    <a:lt1>
      <a:sysClr val="window" lastClr="FFFFFF"/>
    </a:lt1>
    <a:dk2>
      <a:srgbClr val="12121E"/>
    </a:dk2>
    <a:lt2>
      <a:srgbClr val="F2F2F2"/>
    </a:lt2>
    <a:accent1>
      <a:srgbClr val="00B0F0"/>
    </a:accent1>
    <a:accent2>
      <a:srgbClr val="5ECCF3"/>
    </a:accent2>
    <a:accent3>
      <a:srgbClr val="A7EA52"/>
    </a:accent3>
    <a:accent4>
      <a:srgbClr val="5DCEAF"/>
    </a:accent4>
    <a:accent5>
      <a:srgbClr val="FF8021"/>
    </a:accent5>
    <a:accent6>
      <a:srgbClr val="F14124"/>
    </a:accent6>
    <a:hlink>
      <a:srgbClr val="5ECCF3"/>
    </a:hlink>
    <a:folHlink>
      <a:srgbClr val="7F7F7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TF33781529</Template>
  <TotalTime>0</TotalTime>
  <Words>376</Words>
  <Application>Microsoft Office PowerPoint</Application>
  <PresentationFormat>Widescreen</PresentationFormat>
  <Paragraphs>87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Agency FB</vt:lpstr>
      <vt:lpstr>Arial</vt:lpstr>
      <vt:lpstr>Arial Black</vt:lpstr>
      <vt:lpstr>Bahnschrift Light</vt:lpstr>
      <vt:lpstr>Bradley Hand ITC</vt:lpstr>
      <vt:lpstr>Calibri</vt:lpstr>
      <vt:lpstr>Tahoma</vt:lpstr>
      <vt:lpstr>Times New Roman</vt:lpstr>
      <vt:lpstr>Office Theme</vt:lpstr>
      <vt:lpstr>SMART CITY ENABLER</vt:lpstr>
      <vt:lpstr>Problem Statement</vt:lpstr>
      <vt:lpstr> Benefits : - Improved  Locomotion - Reducing  Accident  Frequency - Prioritize  Road  repairs - Road  safety - Reducing Manhole accidents. - Real  time tracking of pothole repairs.</vt:lpstr>
      <vt:lpstr> Benefits : - Public  Safety : Women safety  - 24 x 7 record of area  - Working status of street lights -  Classification of  areas based on Lux </vt:lpstr>
      <vt:lpstr> Benefits : - Classification  of  area  in decibel level -  Real Estate Solutions - Depicting Noise level  on Google maps  which is             accessible with ease and no extra-cost</vt:lpstr>
      <vt:lpstr>Product</vt:lpstr>
      <vt:lpstr>Web Application</vt:lpstr>
      <vt:lpstr>Business Model</vt:lpstr>
      <vt:lpstr>Market Opportunity</vt:lpstr>
      <vt:lpstr>Growth Strategy</vt:lpstr>
      <vt:lpstr>Nimble Map App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2019-03-30T14:57:51Z</dcterms:created>
  <dcterms:modified xsi:type="dcterms:W3CDTF">2019-03-31T09:39:37Z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2018-08-01T18:58:27.2090037Z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